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8" r:id="rId2"/>
    <p:sldId id="262" r:id="rId3"/>
    <p:sldId id="259" r:id="rId4"/>
    <p:sldId id="263" r:id="rId5"/>
    <p:sldId id="264" r:id="rId6"/>
    <p:sldId id="26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42"/>
    <a:srgbClr val="069190"/>
    <a:srgbClr val="ED9E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36"/>
  </p:normalViewPr>
  <p:slideViewPr>
    <p:cSldViewPr snapToGrid="0" snapToObjects="1">
      <p:cViewPr varScale="1">
        <p:scale>
          <a:sx n="86" d="100"/>
          <a:sy n="86" d="100"/>
        </p:scale>
        <p:origin x="120"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13E45-99BE-3D4B-B585-CFCD6DDA6A0E}"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54F8F-192D-D94B-ABE9-9FF50D772D25}" type="slidenum">
              <a:rPr lang="en-US" smtClean="0"/>
              <a:t>‹#›</a:t>
            </a:fld>
            <a:endParaRPr lang="en-US"/>
          </a:p>
        </p:txBody>
      </p:sp>
    </p:spTree>
    <p:extLst>
      <p:ext uri="{BB962C8B-B14F-4D97-AF65-F5344CB8AC3E}">
        <p14:creationId xmlns:p14="http://schemas.microsoft.com/office/powerpoint/2010/main" val="39861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54F8F-192D-D94B-ABE9-9FF50D772D25}" type="slidenum">
              <a:rPr lang="en-US" smtClean="0"/>
              <a:t>2</a:t>
            </a:fld>
            <a:endParaRPr lang="en-US"/>
          </a:p>
        </p:txBody>
      </p:sp>
    </p:spTree>
    <p:extLst>
      <p:ext uri="{BB962C8B-B14F-4D97-AF65-F5344CB8AC3E}">
        <p14:creationId xmlns:p14="http://schemas.microsoft.com/office/powerpoint/2010/main" val="185744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54F8F-192D-D94B-ABE9-9FF50D772D25}" type="slidenum">
              <a:rPr lang="en-US" smtClean="0"/>
              <a:t>5</a:t>
            </a:fld>
            <a:endParaRPr lang="en-US"/>
          </a:p>
        </p:txBody>
      </p:sp>
    </p:spTree>
    <p:extLst>
      <p:ext uri="{BB962C8B-B14F-4D97-AF65-F5344CB8AC3E}">
        <p14:creationId xmlns:p14="http://schemas.microsoft.com/office/powerpoint/2010/main" val="17520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8383D-D78F-2845-A2CB-5A56FC894A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7EBB9E-F432-C349-8520-765EE7315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76B6A0-4194-E64B-8EC6-50990366B3D5}"/>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5" name="Footer Placeholder 4">
            <a:extLst>
              <a:ext uri="{FF2B5EF4-FFF2-40B4-BE49-F238E27FC236}">
                <a16:creationId xmlns:a16="http://schemas.microsoft.com/office/drawing/2014/main" id="{54FECF61-3178-4F43-B1A8-908692166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91C96-8156-1F47-8F6D-1D6F66A19F8B}"/>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768205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96787-951B-3740-9AC3-DFB9507E0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73063-0317-9E4A-9C37-735C1C9B40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C9835-7077-AF4E-B5E5-853C5D656F24}"/>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5" name="Footer Placeholder 4">
            <a:extLst>
              <a:ext uri="{FF2B5EF4-FFF2-40B4-BE49-F238E27FC236}">
                <a16:creationId xmlns:a16="http://schemas.microsoft.com/office/drawing/2014/main" id="{A8A3CFD6-CF3B-434F-A0F9-F6F2E974A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995B8-4A0F-134C-903E-1D578233154E}"/>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91527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B6758-5642-0C47-9FDC-74852CA200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AB0867-3891-204B-88D3-5FCEE8BC63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C9F38-D9A3-BD40-9574-0E27B5E083DE}"/>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5" name="Footer Placeholder 4">
            <a:extLst>
              <a:ext uri="{FF2B5EF4-FFF2-40B4-BE49-F238E27FC236}">
                <a16:creationId xmlns:a16="http://schemas.microsoft.com/office/drawing/2014/main" id="{7CEE460E-E987-AD46-9D65-D48EBFBE6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11F84-1D4E-C245-B3C2-7D63505B6BEF}"/>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2809619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9D2E5-D59F-FB4D-9D66-EBD14B2BF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BF8B27-3655-0640-828C-CF2B900E4E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4BD697-E919-9C46-924F-5AC45116761F}"/>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5" name="Footer Placeholder 4">
            <a:extLst>
              <a:ext uri="{FF2B5EF4-FFF2-40B4-BE49-F238E27FC236}">
                <a16:creationId xmlns:a16="http://schemas.microsoft.com/office/drawing/2014/main" id="{1D5564C9-D7A2-3442-A522-6AB6BEFB3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AB4FE-B34F-2548-9339-F8BDEC0A945C}"/>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31588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EF53-DD82-E84B-BF7A-CEC28C499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92748-58A3-4F4E-AF6B-9E49E5D882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FC84C3-21AA-7F45-A755-CA902DB248F9}"/>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5" name="Footer Placeholder 4">
            <a:extLst>
              <a:ext uri="{FF2B5EF4-FFF2-40B4-BE49-F238E27FC236}">
                <a16:creationId xmlns:a16="http://schemas.microsoft.com/office/drawing/2014/main" id="{713C2483-19E4-1640-8132-B1F60109A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41746-B9C5-3740-85D0-DECC9A95B26E}"/>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984096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6F2C-C6FB-7A40-A2BF-2138FC6A21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497303-8392-944F-B10C-AA2B8D7604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F96BF1-1C63-494A-AEED-F3747614E0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61635C-9C70-134E-8836-CD5EDFFD51D9}"/>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6" name="Footer Placeholder 5">
            <a:extLst>
              <a:ext uri="{FF2B5EF4-FFF2-40B4-BE49-F238E27FC236}">
                <a16:creationId xmlns:a16="http://schemas.microsoft.com/office/drawing/2014/main" id="{CECB5F57-5D1A-2143-98EF-281C64DC3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F490C-9F16-BA41-ADD1-832EA2122E69}"/>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1684113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64CB-799C-EA4E-A320-042A2242D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13436-4A50-4649-835A-D6785ECCC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F02F12-44E1-A845-A7CF-7CE06F459A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1DE1A4-6193-074D-8CA4-E659E23AF5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04A1C5-09A8-7743-84C5-2FFAA7C3BD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658C6D-D12F-054E-BB83-461A7A14BDB6}"/>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8" name="Footer Placeholder 7">
            <a:extLst>
              <a:ext uri="{FF2B5EF4-FFF2-40B4-BE49-F238E27FC236}">
                <a16:creationId xmlns:a16="http://schemas.microsoft.com/office/drawing/2014/main" id="{2211ED66-BB46-F040-B372-BC01009C7F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FC92E-2A45-5C4A-BC27-6186667987A3}"/>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53517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33329-18DB-2C43-8DC1-9D5F6C3CCB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37CBA4-C1EA-F742-B9CE-5ADD573C6E57}"/>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4" name="Footer Placeholder 3">
            <a:extLst>
              <a:ext uri="{FF2B5EF4-FFF2-40B4-BE49-F238E27FC236}">
                <a16:creationId xmlns:a16="http://schemas.microsoft.com/office/drawing/2014/main" id="{269FCDE6-82A4-774C-818A-1288DA268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E317DB-92BF-5B4D-B620-F485943521E5}"/>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916588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EF7833-CE95-7F42-909E-4310F4CDBACC}"/>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3" name="Footer Placeholder 2">
            <a:extLst>
              <a:ext uri="{FF2B5EF4-FFF2-40B4-BE49-F238E27FC236}">
                <a16:creationId xmlns:a16="http://schemas.microsoft.com/office/drawing/2014/main" id="{5CDCF041-AC26-204B-AC4D-3B7043221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807CAD-432D-F14D-8F3B-8F556EC82DAA}"/>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130497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65935-975D-7244-8263-FFE41FC0D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DB6969-3BEA-114C-8C70-4A5576463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6ADEEF-71C3-4848-BEBA-EDA295CD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2A064-16B4-7442-A8CC-EE44E7C8DE54}"/>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6" name="Footer Placeholder 5">
            <a:extLst>
              <a:ext uri="{FF2B5EF4-FFF2-40B4-BE49-F238E27FC236}">
                <a16:creationId xmlns:a16="http://schemas.microsoft.com/office/drawing/2014/main" id="{D3B4D996-2EC4-2F48-BB55-BADB877C11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A851E-1339-2C4B-9C58-0FED8388E045}"/>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3810066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9F6D-8BB8-784E-8B8B-44ED1E3DE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B07828-4EAD-4845-9300-DA277617E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2B513B-6BC7-5548-BD72-ACEB6224A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52F5D-9219-AA44-9BDD-1F7ED1B57F82}"/>
              </a:ext>
            </a:extLst>
          </p:cNvPr>
          <p:cNvSpPr>
            <a:spLocks noGrp="1"/>
          </p:cNvSpPr>
          <p:nvPr>
            <p:ph type="dt" sz="half" idx="10"/>
          </p:nvPr>
        </p:nvSpPr>
        <p:spPr/>
        <p:txBody>
          <a:bodyPr/>
          <a:lstStyle/>
          <a:p>
            <a:fld id="{63F0CD8B-65AC-314F-BCD4-8066E3AA4FAC}" type="datetimeFigureOut">
              <a:rPr lang="en-US" smtClean="0"/>
              <a:t>5/30/2024</a:t>
            </a:fld>
            <a:endParaRPr lang="en-US"/>
          </a:p>
        </p:txBody>
      </p:sp>
      <p:sp>
        <p:nvSpPr>
          <p:cNvPr id="6" name="Footer Placeholder 5">
            <a:extLst>
              <a:ext uri="{FF2B5EF4-FFF2-40B4-BE49-F238E27FC236}">
                <a16:creationId xmlns:a16="http://schemas.microsoft.com/office/drawing/2014/main" id="{70ACECC8-7AF2-5543-B4BF-F21D74132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65515-D7C7-E946-868D-89B698C486A3}"/>
              </a:ext>
            </a:extLst>
          </p:cNvPr>
          <p:cNvSpPr>
            <a:spLocks noGrp="1"/>
          </p:cNvSpPr>
          <p:nvPr>
            <p:ph type="sldNum" sz="quarter" idx="12"/>
          </p:nvPr>
        </p:nvSpPr>
        <p:spPr/>
        <p:txBody>
          <a:bodyPr/>
          <a:lstStyle/>
          <a:p>
            <a:fld id="{40658F33-82C8-824D-BF99-42BC33FAC73D}" type="slidenum">
              <a:rPr lang="en-US" smtClean="0"/>
              <a:t>‹#›</a:t>
            </a:fld>
            <a:endParaRPr lang="en-US"/>
          </a:p>
        </p:txBody>
      </p:sp>
    </p:spTree>
    <p:extLst>
      <p:ext uri="{BB962C8B-B14F-4D97-AF65-F5344CB8AC3E}">
        <p14:creationId xmlns:p14="http://schemas.microsoft.com/office/powerpoint/2010/main" val="548065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1FDD2-1C60-9B48-A479-9C907D614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18E7AF-6203-EC43-A3A2-335218FC81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83103-A90C-6347-9233-24900289C7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0CD8B-65AC-314F-BCD4-8066E3AA4FAC}" type="datetimeFigureOut">
              <a:rPr lang="en-US" smtClean="0"/>
              <a:t>5/30/2024</a:t>
            </a:fld>
            <a:endParaRPr lang="en-US"/>
          </a:p>
        </p:txBody>
      </p:sp>
      <p:sp>
        <p:nvSpPr>
          <p:cNvPr id="5" name="Footer Placeholder 4">
            <a:extLst>
              <a:ext uri="{FF2B5EF4-FFF2-40B4-BE49-F238E27FC236}">
                <a16:creationId xmlns:a16="http://schemas.microsoft.com/office/drawing/2014/main" id="{B3F15DBB-D618-514C-95CE-F18562DD2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B68A3-7F17-CE4D-89E3-9B5D6A4C02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58F33-82C8-824D-BF99-42BC33FAC73D}" type="slidenum">
              <a:rPr lang="en-US" smtClean="0"/>
              <a:t>‹#›</a:t>
            </a:fld>
            <a:endParaRPr lang="en-US"/>
          </a:p>
        </p:txBody>
      </p:sp>
    </p:spTree>
    <p:extLst>
      <p:ext uri="{BB962C8B-B14F-4D97-AF65-F5344CB8AC3E}">
        <p14:creationId xmlns:p14="http://schemas.microsoft.com/office/powerpoint/2010/main" val="3054731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www.worldlifeedu.ca/" TargetMode="External"/><Relationship Id="rId4" Type="http://schemas.openxmlformats.org/officeDocument/2006/relationships/hyperlink" Target="mailto:admin@worldlifeedu.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s://openclipart.org/detail/279032/meeting-icon" TargetMode="External"/><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4.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pngall.com/check-mark-png" TargetMode="External"/><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hyperlink" Target="http://www.worldlifeedu.ca/" TargetMode="External"/><Relationship Id="rId4" Type="http://schemas.openxmlformats.org/officeDocument/2006/relationships/hyperlink" Target="mailto:admin@worldlifeedu.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 name="Rectangle 3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waterfall, water, outdoor, water resources&#10;&#10;Description automatically generated">
            <a:extLst>
              <a:ext uri="{FF2B5EF4-FFF2-40B4-BE49-F238E27FC236}">
                <a16:creationId xmlns:a16="http://schemas.microsoft.com/office/drawing/2014/main" id="{88C618D8-E6BA-C843-973F-6C298F99DF17}"/>
              </a:ext>
            </a:extLst>
          </p:cNvPr>
          <p:cNvPicPr>
            <a:picLocks noChangeAspect="1"/>
          </p:cNvPicPr>
          <p:nvPr/>
        </p:nvPicPr>
        <p:blipFill rotWithShape="1">
          <a:blip r:embed="rId2">
            <a:alphaModFix amt="38000"/>
          </a:blip>
          <a:srcRect t="5826" b="9587"/>
          <a:stretch/>
        </p:blipFill>
        <p:spPr>
          <a:xfrm>
            <a:off x="20" y="-16034"/>
            <a:ext cx="12191980" cy="6857999"/>
          </a:xfrm>
          <a:prstGeom prst="rect">
            <a:avLst/>
          </a:prstGeom>
        </p:spPr>
      </p:pic>
      <p:sp>
        <p:nvSpPr>
          <p:cNvPr id="2" name="Title 1">
            <a:extLst>
              <a:ext uri="{FF2B5EF4-FFF2-40B4-BE49-F238E27FC236}">
                <a16:creationId xmlns:a16="http://schemas.microsoft.com/office/drawing/2014/main" id="{9A742D6E-E358-FD47-8F90-F1F033CFFDD8}"/>
              </a:ext>
            </a:extLst>
          </p:cNvPr>
          <p:cNvSpPr>
            <a:spLocks noGrp="1"/>
          </p:cNvSpPr>
          <p:nvPr>
            <p:ph type="title"/>
          </p:nvPr>
        </p:nvSpPr>
        <p:spPr>
          <a:xfrm>
            <a:off x="2201332" y="236742"/>
            <a:ext cx="9144000" cy="977371"/>
          </a:xfrm>
        </p:spPr>
        <p:txBody>
          <a:bodyPr vert="horz" lIns="91440" tIns="45720" rIns="91440" bIns="45720" rtlCol="0" anchor="b">
            <a:normAutofit/>
          </a:bodyPr>
          <a:lstStyle/>
          <a:p>
            <a:pPr algn="ctr"/>
            <a:r>
              <a:rPr lang="en-US" sz="6000" dirty="0">
                <a:solidFill>
                  <a:srgbClr val="FFFFFF"/>
                </a:solidFill>
                <a:latin typeface="Big Caslon Medium" panose="02000603090000020003" pitchFamily="2" charset="-79"/>
                <a:cs typeface="Big Caslon Medium" panose="02000603090000020003" pitchFamily="2" charset="-79"/>
              </a:rPr>
              <a:t>Summer Camp in Canada</a:t>
            </a:r>
          </a:p>
        </p:txBody>
      </p:sp>
      <p:sp>
        <p:nvSpPr>
          <p:cNvPr id="7" name="TextBox 6">
            <a:extLst>
              <a:ext uri="{FF2B5EF4-FFF2-40B4-BE49-F238E27FC236}">
                <a16:creationId xmlns:a16="http://schemas.microsoft.com/office/drawing/2014/main" id="{3CF589C7-9BB4-0C46-A616-339AC0F96332}"/>
              </a:ext>
            </a:extLst>
          </p:cNvPr>
          <p:cNvSpPr txBox="1"/>
          <p:nvPr/>
        </p:nvSpPr>
        <p:spPr>
          <a:xfrm>
            <a:off x="4834468" y="2320454"/>
            <a:ext cx="4504268" cy="461665"/>
          </a:xfrm>
          <a:prstGeom prst="rect">
            <a:avLst/>
          </a:prstGeom>
          <a:noFill/>
        </p:spPr>
        <p:txBody>
          <a:bodyPr wrap="square" rtlCol="0">
            <a:spAutoFit/>
          </a:bodyPr>
          <a:lstStyle/>
          <a:p>
            <a:r>
              <a:rPr lang="zh-CN" sz="2400" dirty="0"/>
              <a:t>世界生命教育中心加拿大夏令营</a:t>
            </a:r>
            <a:endParaRPr lang="en-US" sz="2400" dirty="0"/>
          </a:p>
        </p:txBody>
      </p:sp>
      <p:pic>
        <p:nvPicPr>
          <p:cNvPr id="14" name="Picture 13" descr="A picture containing cartoon, graphics, graphic design, clipart&#10;&#10;Description automatically generated">
            <a:extLst>
              <a:ext uri="{FF2B5EF4-FFF2-40B4-BE49-F238E27FC236}">
                <a16:creationId xmlns:a16="http://schemas.microsoft.com/office/drawing/2014/main" id="{71AA5237-BD74-5A4A-94AE-112FC05A99C3}"/>
              </a:ext>
            </a:extLst>
          </p:cNvPr>
          <p:cNvPicPr>
            <a:picLocks noChangeAspect="1"/>
          </p:cNvPicPr>
          <p:nvPr/>
        </p:nvPicPr>
        <p:blipFill>
          <a:blip r:embed="rId3"/>
          <a:stretch>
            <a:fillRect/>
          </a:stretch>
        </p:blipFill>
        <p:spPr>
          <a:xfrm>
            <a:off x="-101593" y="-348105"/>
            <a:ext cx="3166525" cy="3244604"/>
          </a:xfrm>
          <a:prstGeom prst="rect">
            <a:avLst/>
          </a:prstGeom>
        </p:spPr>
      </p:pic>
      <p:sp>
        <p:nvSpPr>
          <p:cNvPr id="16" name="TextBox 15">
            <a:extLst>
              <a:ext uri="{FF2B5EF4-FFF2-40B4-BE49-F238E27FC236}">
                <a16:creationId xmlns:a16="http://schemas.microsoft.com/office/drawing/2014/main" id="{C5836CAB-EE02-7644-83F8-67EED14DD988}"/>
              </a:ext>
            </a:extLst>
          </p:cNvPr>
          <p:cNvSpPr txBox="1"/>
          <p:nvPr/>
        </p:nvSpPr>
        <p:spPr>
          <a:xfrm>
            <a:off x="745075" y="3032590"/>
            <a:ext cx="2912514" cy="1754326"/>
          </a:xfrm>
          <a:prstGeom prst="rect">
            <a:avLst/>
          </a:prstGeom>
          <a:noFill/>
        </p:spPr>
        <p:txBody>
          <a:bodyPr wrap="square" rtlCol="0">
            <a:spAutoFit/>
          </a:bodyPr>
          <a:lstStyle/>
          <a:p>
            <a:r>
              <a:rPr lang="en-US" sz="5400" dirty="0">
                <a:latin typeface="Big Caslon Medium" panose="02000603090000020003" pitchFamily="2" charset="-79"/>
                <a:cs typeface="Big Caslon Medium" panose="02000603090000020003" pitchFamily="2" charset="-79"/>
              </a:rPr>
              <a:t>Explore</a:t>
            </a:r>
            <a:r>
              <a:rPr lang="en-US" sz="5400" dirty="0">
                <a:latin typeface="Lucida Calligraphy" panose="03010101010101010101" pitchFamily="66" charset="77"/>
              </a:rPr>
              <a:t> </a:t>
            </a:r>
            <a:r>
              <a:rPr lang="en-US" sz="5400" dirty="0">
                <a:latin typeface="Big Caslon Medium" panose="02000603090000020003" pitchFamily="2" charset="-79"/>
                <a:cs typeface="Big Caslon Medium" panose="02000603090000020003" pitchFamily="2" charset="-79"/>
              </a:rPr>
              <a:t>More!</a:t>
            </a:r>
          </a:p>
        </p:txBody>
      </p:sp>
      <p:sp>
        <p:nvSpPr>
          <p:cNvPr id="18" name="TextBox 17">
            <a:extLst>
              <a:ext uri="{FF2B5EF4-FFF2-40B4-BE49-F238E27FC236}">
                <a16:creationId xmlns:a16="http://schemas.microsoft.com/office/drawing/2014/main" id="{0B76059C-1CCD-2D4B-ADBA-FAEFDFE66221}"/>
              </a:ext>
            </a:extLst>
          </p:cNvPr>
          <p:cNvSpPr txBox="1"/>
          <p:nvPr/>
        </p:nvSpPr>
        <p:spPr>
          <a:xfrm>
            <a:off x="5283200" y="3130857"/>
            <a:ext cx="6739466" cy="461665"/>
          </a:xfrm>
          <a:prstGeom prst="rect">
            <a:avLst/>
          </a:prstGeom>
          <a:noFill/>
        </p:spPr>
        <p:txBody>
          <a:bodyPr wrap="square" rtlCol="0">
            <a:spAutoFit/>
          </a:bodyPr>
          <a:lstStyle/>
          <a:p>
            <a:pPr algn="r"/>
            <a:r>
              <a:rPr lang="en-US" sz="2400" dirty="0">
                <a:latin typeface="Big Caslon Medium" panose="02000603090000020003" pitchFamily="2" charset="-79"/>
                <a:cs typeface="Big Caslon Medium" panose="02000603090000020003" pitchFamily="2" charset="-79"/>
              </a:rPr>
              <a:t>Let’s escape the ordinary and learn while being </a:t>
            </a:r>
            <a:r>
              <a:rPr lang="en-US" sz="2400" dirty="0"/>
              <a:t>free!</a:t>
            </a:r>
          </a:p>
        </p:txBody>
      </p:sp>
      <p:sp>
        <p:nvSpPr>
          <p:cNvPr id="19" name="TextBox 18">
            <a:extLst>
              <a:ext uri="{FF2B5EF4-FFF2-40B4-BE49-F238E27FC236}">
                <a16:creationId xmlns:a16="http://schemas.microsoft.com/office/drawing/2014/main" id="{71D22918-F517-1A42-874F-879FDBE1AC70}"/>
              </a:ext>
            </a:extLst>
          </p:cNvPr>
          <p:cNvSpPr txBox="1"/>
          <p:nvPr/>
        </p:nvSpPr>
        <p:spPr>
          <a:xfrm>
            <a:off x="6096000" y="3670481"/>
            <a:ext cx="5926666" cy="2308324"/>
          </a:xfrm>
          <a:prstGeom prst="rect">
            <a:avLst/>
          </a:prstGeom>
          <a:noFill/>
        </p:spPr>
        <p:txBody>
          <a:bodyPr wrap="square" rtlCol="0">
            <a:spAutoFit/>
          </a:bodyPr>
          <a:lstStyle/>
          <a:p>
            <a:pPr algn="r"/>
            <a:r>
              <a:rPr lang="en-US" sz="2400" dirty="0">
                <a:latin typeface="Big Caslon Medium" panose="02000603090000020003" pitchFamily="2" charset="-79"/>
                <a:cs typeface="Big Caslon Medium" panose="02000603090000020003" pitchFamily="2" charset="-79"/>
              </a:rPr>
              <a:t>World Life Education Centre would like to Welcome and Host you through an enriching and immersive educational and culturally rich experience. Make new friends who share your passions and grow your confidence as you enjoy conquering new challenges together. </a:t>
            </a:r>
          </a:p>
        </p:txBody>
      </p:sp>
      <p:sp>
        <p:nvSpPr>
          <p:cNvPr id="20" name="TextBox 19">
            <a:extLst>
              <a:ext uri="{FF2B5EF4-FFF2-40B4-BE49-F238E27FC236}">
                <a16:creationId xmlns:a16="http://schemas.microsoft.com/office/drawing/2014/main" id="{3A9D0082-D099-B448-BC74-ACFEE0A7504A}"/>
              </a:ext>
            </a:extLst>
          </p:cNvPr>
          <p:cNvSpPr txBox="1"/>
          <p:nvPr/>
        </p:nvSpPr>
        <p:spPr>
          <a:xfrm>
            <a:off x="5655715" y="6110454"/>
            <a:ext cx="6366951" cy="584775"/>
          </a:xfrm>
          <a:prstGeom prst="rect">
            <a:avLst/>
          </a:prstGeom>
          <a:noFill/>
        </p:spPr>
        <p:txBody>
          <a:bodyPr wrap="square" rtlCol="0">
            <a:spAutoFit/>
          </a:bodyPr>
          <a:lstStyle/>
          <a:p>
            <a:pPr algn="r"/>
            <a:r>
              <a:rPr lang="en-US" sz="3200" dirty="0">
                <a:latin typeface="Gabriola" pitchFamily="82" charset="0"/>
              </a:rPr>
              <a:t>LET’S BEGIN YOUR CULTURAL STUDY TOUR!</a:t>
            </a:r>
          </a:p>
        </p:txBody>
      </p:sp>
      <p:sp>
        <p:nvSpPr>
          <p:cNvPr id="22" name="TextBox 21">
            <a:extLst>
              <a:ext uri="{FF2B5EF4-FFF2-40B4-BE49-F238E27FC236}">
                <a16:creationId xmlns:a16="http://schemas.microsoft.com/office/drawing/2014/main" id="{D4EE65EE-0FC2-B14E-ADF1-AD72994C1A73}"/>
              </a:ext>
            </a:extLst>
          </p:cNvPr>
          <p:cNvSpPr txBox="1"/>
          <p:nvPr/>
        </p:nvSpPr>
        <p:spPr>
          <a:xfrm>
            <a:off x="745075" y="4714976"/>
            <a:ext cx="3301992" cy="1938992"/>
          </a:xfrm>
          <a:prstGeom prst="rect">
            <a:avLst/>
          </a:prstGeom>
          <a:noFill/>
        </p:spPr>
        <p:txBody>
          <a:bodyPr wrap="square" rtlCol="0">
            <a:spAutoFit/>
          </a:bodyPr>
          <a:lstStyle/>
          <a:p>
            <a:r>
              <a:rPr lang="en-US" sz="2000" dirty="0"/>
              <a:t>CONTACT US:</a:t>
            </a:r>
          </a:p>
          <a:p>
            <a:r>
              <a:rPr lang="en-US" sz="2000" dirty="0"/>
              <a:t>E: </a:t>
            </a:r>
            <a:r>
              <a:rPr lang="en-US" sz="2000" dirty="0">
                <a:hlinkClick r:id="rId4">
                  <a:extLst>
                    <a:ext uri="{A12FA001-AC4F-418D-AE19-62706E023703}">
                      <ahyp:hlinkClr xmlns:ahyp="http://schemas.microsoft.com/office/drawing/2018/hyperlinkcolor" val="tx"/>
                    </a:ext>
                  </a:extLst>
                </a:hlinkClick>
              </a:rPr>
              <a:t>admin@worldlifeedu.ca</a:t>
            </a:r>
            <a:endParaRPr lang="en-US" sz="2000" dirty="0"/>
          </a:p>
          <a:p>
            <a:r>
              <a:rPr lang="en-US" sz="2000" dirty="0"/>
              <a:t>T: +1 (416 – 219 – 4748)</a:t>
            </a:r>
          </a:p>
          <a:p>
            <a:r>
              <a:rPr lang="en-US" sz="2000" dirty="0"/>
              <a:t>WeChat ID: WLEC-Canada</a:t>
            </a:r>
          </a:p>
          <a:p>
            <a:r>
              <a:rPr lang="en-US" sz="2000" dirty="0">
                <a:hlinkClick r:id="rId5">
                  <a:extLst>
                    <a:ext uri="{A12FA001-AC4F-418D-AE19-62706E023703}">
                      <ahyp:hlinkClr xmlns:ahyp="http://schemas.microsoft.com/office/drawing/2018/hyperlinkcolor" val="tx"/>
                    </a:ext>
                  </a:extLst>
                </a:hlinkClick>
              </a:rPr>
              <a:t>www.worldlifeedu.ca</a:t>
            </a:r>
            <a:endParaRPr lang="en-US" sz="2000" dirty="0"/>
          </a:p>
          <a:p>
            <a:r>
              <a:rPr lang="en-US" sz="2000" dirty="0"/>
              <a:t>Insta: @worldlifeeduca</a:t>
            </a:r>
            <a:endParaRPr lang="en-US" dirty="0"/>
          </a:p>
        </p:txBody>
      </p:sp>
      <p:sp>
        <p:nvSpPr>
          <p:cNvPr id="26" name="TextBox 25">
            <a:extLst>
              <a:ext uri="{FF2B5EF4-FFF2-40B4-BE49-F238E27FC236}">
                <a16:creationId xmlns:a16="http://schemas.microsoft.com/office/drawing/2014/main" id="{474A00BD-360E-BD4E-9A08-26FA675D1BEA}"/>
              </a:ext>
            </a:extLst>
          </p:cNvPr>
          <p:cNvSpPr txBox="1"/>
          <p:nvPr/>
        </p:nvSpPr>
        <p:spPr>
          <a:xfrm>
            <a:off x="2590817" y="1106341"/>
            <a:ext cx="8991571" cy="1200329"/>
          </a:xfrm>
          <a:prstGeom prst="rect">
            <a:avLst/>
          </a:prstGeom>
          <a:noFill/>
        </p:spPr>
        <p:txBody>
          <a:bodyPr wrap="square" rtlCol="0">
            <a:spAutoFit/>
          </a:bodyPr>
          <a:lstStyle/>
          <a:p>
            <a:pPr algn="ctr"/>
            <a:r>
              <a:rPr lang="en-US" sz="3600" dirty="0">
                <a:latin typeface="Lucida Bright" panose="02040602050505020304" pitchFamily="18" charset="77"/>
                <a:cs typeface="Big Caslon Medium" panose="02000603090000020003" pitchFamily="2" charset="-79"/>
              </a:rPr>
              <a:t>with</a:t>
            </a:r>
          </a:p>
          <a:p>
            <a:pPr algn="ctr"/>
            <a:r>
              <a:rPr lang="en-US" sz="3600" dirty="0">
                <a:latin typeface="Lucida Bright" panose="02040602050505020304" pitchFamily="18" charset="77"/>
                <a:cs typeface="Big Caslon Medium" panose="02000603090000020003" pitchFamily="2" charset="-79"/>
              </a:rPr>
              <a:t>WORLD LIFE EDUCATION CENTRE</a:t>
            </a:r>
          </a:p>
        </p:txBody>
      </p:sp>
    </p:spTree>
    <p:extLst>
      <p:ext uri="{BB962C8B-B14F-4D97-AF65-F5344CB8AC3E}">
        <p14:creationId xmlns:p14="http://schemas.microsoft.com/office/powerpoint/2010/main" val="114771808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roup of people posing for a photo&#10;&#10;Description automatically generated">
            <a:extLst>
              <a:ext uri="{FF2B5EF4-FFF2-40B4-BE49-F238E27FC236}">
                <a16:creationId xmlns:a16="http://schemas.microsoft.com/office/drawing/2014/main" id="{4F9F3125-1D0A-0742-B0AB-6F3D9B0DD696}"/>
              </a:ext>
            </a:extLst>
          </p:cNvPr>
          <p:cNvPicPr>
            <a:picLocks noChangeAspect="1"/>
          </p:cNvPicPr>
          <p:nvPr/>
        </p:nvPicPr>
        <p:blipFill rotWithShape="1">
          <a:blip r:embed="rId3">
            <a:alphaModFix amt="20000"/>
          </a:blip>
          <a:srcRect t="9417" b="34615"/>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6EE1C55C-77DD-154D-9135-56E70E44CEC6}"/>
              </a:ext>
            </a:extLst>
          </p:cNvPr>
          <p:cNvSpPr/>
          <p:nvPr/>
        </p:nvSpPr>
        <p:spPr>
          <a:xfrm>
            <a:off x="6096001" y="7408"/>
            <a:ext cx="6096000" cy="6858000"/>
          </a:xfrm>
          <a:prstGeom prst="rect">
            <a:avLst/>
          </a:prstGeom>
          <a:solidFill>
            <a:schemeClr val="accent2">
              <a:alpha val="43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1" name="Picture 20" descr="A picture containing cartoon, graphics, graphic design, clipart&#10;&#10;Description automatically generated">
            <a:extLst>
              <a:ext uri="{FF2B5EF4-FFF2-40B4-BE49-F238E27FC236}">
                <a16:creationId xmlns:a16="http://schemas.microsoft.com/office/drawing/2014/main" id="{5CA11742-E19C-4144-9304-1769FC925362}"/>
              </a:ext>
            </a:extLst>
          </p:cNvPr>
          <p:cNvPicPr>
            <a:picLocks noChangeAspect="1"/>
          </p:cNvPicPr>
          <p:nvPr/>
        </p:nvPicPr>
        <p:blipFill>
          <a:blip r:embed="rId4"/>
          <a:stretch>
            <a:fillRect/>
          </a:stretch>
        </p:blipFill>
        <p:spPr>
          <a:xfrm>
            <a:off x="0" y="-230834"/>
            <a:ext cx="2207149" cy="2261572"/>
          </a:xfrm>
          <a:prstGeom prst="rect">
            <a:avLst/>
          </a:prstGeom>
        </p:spPr>
      </p:pic>
      <p:sp>
        <p:nvSpPr>
          <p:cNvPr id="10" name="TextBox 9">
            <a:extLst>
              <a:ext uri="{FF2B5EF4-FFF2-40B4-BE49-F238E27FC236}">
                <a16:creationId xmlns:a16="http://schemas.microsoft.com/office/drawing/2014/main" id="{EB329DB3-6ADA-E941-B5E9-A0B0FB4B4672}"/>
              </a:ext>
            </a:extLst>
          </p:cNvPr>
          <p:cNvSpPr txBox="1"/>
          <p:nvPr/>
        </p:nvSpPr>
        <p:spPr>
          <a:xfrm>
            <a:off x="1852869" y="364682"/>
            <a:ext cx="5733263" cy="523220"/>
          </a:xfrm>
          <a:prstGeom prst="rect">
            <a:avLst/>
          </a:prstGeom>
          <a:noFill/>
        </p:spPr>
        <p:txBody>
          <a:bodyPr wrap="square" rtlCol="0">
            <a:spAutoFit/>
          </a:bodyPr>
          <a:lstStyle/>
          <a:p>
            <a:r>
              <a:rPr lang="en-US" sz="2800" dirty="0">
                <a:latin typeface="Big Caslon Medium" panose="02000603090000020003" pitchFamily="2" charset="-79"/>
                <a:cs typeface="Big Caslon Medium" panose="02000603090000020003" pitchFamily="2" charset="-79"/>
              </a:rPr>
              <a:t>WORLD LIFE HIGH SCHOOL</a:t>
            </a:r>
          </a:p>
        </p:txBody>
      </p:sp>
      <p:sp>
        <p:nvSpPr>
          <p:cNvPr id="13" name="TextBox 12">
            <a:extLst>
              <a:ext uri="{FF2B5EF4-FFF2-40B4-BE49-F238E27FC236}">
                <a16:creationId xmlns:a16="http://schemas.microsoft.com/office/drawing/2014/main" id="{FE6AC5E2-2545-FA41-9604-AAD8A5E4C18D}"/>
              </a:ext>
            </a:extLst>
          </p:cNvPr>
          <p:cNvSpPr txBox="1"/>
          <p:nvPr/>
        </p:nvSpPr>
        <p:spPr>
          <a:xfrm>
            <a:off x="1852868" y="849430"/>
            <a:ext cx="5517607" cy="338554"/>
          </a:xfrm>
          <a:prstGeom prst="rect">
            <a:avLst/>
          </a:prstGeom>
          <a:noFill/>
        </p:spPr>
        <p:txBody>
          <a:bodyPr wrap="square" rtlCol="0">
            <a:spAutoFit/>
          </a:bodyPr>
          <a:lstStyle/>
          <a:p>
            <a:r>
              <a:rPr lang="en-US" sz="1600" dirty="0">
                <a:latin typeface="Lucida Bright" panose="02040602050505020304" pitchFamily="18" charset="77"/>
              </a:rPr>
              <a:t>SUMMER ENRICHMENT AND STUDY TOUR PROGRAM.</a:t>
            </a:r>
          </a:p>
        </p:txBody>
      </p:sp>
      <p:sp>
        <p:nvSpPr>
          <p:cNvPr id="15" name="TextBox 14">
            <a:extLst>
              <a:ext uri="{FF2B5EF4-FFF2-40B4-BE49-F238E27FC236}">
                <a16:creationId xmlns:a16="http://schemas.microsoft.com/office/drawing/2014/main" id="{3DE0626A-4A87-4948-999E-584E876A5E73}"/>
              </a:ext>
            </a:extLst>
          </p:cNvPr>
          <p:cNvSpPr txBox="1"/>
          <p:nvPr/>
        </p:nvSpPr>
        <p:spPr>
          <a:xfrm>
            <a:off x="474576" y="1737322"/>
            <a:ext cx="4673590" cy="4524315"/>
          </a:xfrm>
          <a:prstGeom prst="rect">
            <a:avLst/>
          </a:prstGeom>
          <a:noFill/>
        </p:spPr>
        <p:txBody>
          <a:bodyPr wrap="square" rtlCol="0">
            <a:spAutoFit/>
          </a:bodyPr>
          <a:lstStyle/>
          <a:p>
            <a:r>
              <a:rPr lang="en-US" dirty="0"/>
              <a:t>This program welcomes students from around the world, who are preparing for secondary or post-secondary studies (ages 13 to 40 years old) to enjoy a fun and positive learning experience. </a:t>
            </a:r>
          </a:p>
          <a:p>
            <a:endParaRPr lang="en-US" dirty="0"/>
          </a:p>
          <a:p>
            <a:r>
              <a:rPr lang="en-US" dirty="0"/>
              <a:t>Weekly focused teaching will integrate literacy skills and foster the development of verbal and written communication skills. </a:t>
            </a:r>
          </a:p>
          <a:p>
            <a:endParaRPr lang="en-US" dirty="0"/>
          </a:p>
          <a:p>
            <a:r>
              <a:rPr lang="en-US" dirty="0"/>
              <a:t>Activities will help improve language skills through creative writing, visual arts, photography, theatre, sports and cultural tours of Toronto. Each week, a distinct area of interest will be explored whilst incorporating a variety of exciting and interactive activities, classes and workshops. </a:t>
            </a:r>
          </a:p>
        </p:txBody>
      </p:sp>
      <p:sp>
        <p:nvSpPr>
          <p:cNvPr id="17" name="TextBox 16">
            <a:extLst>
              <a:ext uri="{FF2B5EF4-FFF2-40B4-BE49-F238E27FC236}">
                <a16:creationId xmlns:a16="http://schemas.microsoft.com/office/drawing/2014/main" id="{2AA7ACC3-9331-C445-A3D7-F25F2FE18A50}"/>
              </a:ext>
            </a:extLst>
          </p:cNvPr>
          <p:cNvSpPr txBox="1"/>
          <p:nvPr/>
        </p:nvSpPr>
        <p:spPr>
          <a:xfrm>
            <a:off x="7107582" y="1503171"/>
            <a:ext cx="4911100" cy="1200329"/>
          </a:xfrm>
          <a:prstGeom prst="rect">
            <a:avLst/>
          </a:prstGeom>
          <a:noFill/>
        </p:spPr>
        <p:txBody>
          <a:bodyPr wrap="square" rtlCol="0">
            <a:spAutoFit/>
          </a:bodyPr>
          <a:lstStyle/>
          <a:p>
            <a:pPr algn="r"/>
            <a:r>
              <a:rPr lang="en-US" dirty="0"/>
              <a:t>Additional or optional trips will include visits to </a:t>
            </a:r>
          </a:p>
          <a:p>
            <a:pPr algn="r"/>
            <a:r>
              <a:rPr lang="en-US" dirty="0"/>
              <a:t>CN Tower, Toronto Islands, Toronto Aquarium, Royal Ontario Museum, The Beaches, Niagara Falls, Montreal, Ottawa, Kingston and much more!</a:t>
            </a:r>
          </a:p>
        </p:txBody>
      </p:sp>
      <p:pic>
        <p:nvPicPr>
          <p:cNvPr id="22" name="Picture 21" descr="A train in front of Stratosphere Las Vegas&#10;&#10;Description automatically generated with low confidence">
            <a:extLst>
              <a:ext uri="{FF2B5EF4-FFF2-40B4-BE49-F238E27FC236}">
                <a16:creationId xmlns:a16="http://schemas.microsoft.com/office/drawing/2014/main" id="{E10582FA-E7E5-DC44-B60E-EB7EB7C3A482}"/>
              </a:ext>
            </a:extLst>
          </p:cNvPr>
          <p:cNvPicPr>
            <a:picLocks noChangeAspect="1"/>
          </p:cNvPicPr>
          <p:nvPr/>
        </p:nvPicPr>
        <p:blipFill>
          <a:blip r:embed="rId5"/>
          <a:stretch>
            <a:fillRect/>
          </a:stretch>
        </p:blipFill>
        <p:spPr>
          <a:xfrm>
            <a:off x="10090090" y="2970345"/>
            <a:ext cx="1794240" cy="2242800"/>
          </a:xfrm>
          <a:prstGeom prst="rect">
            <a:avLst/>
          </a:prstGeom>
          <a:effectLst>
            <a:softEdge rad="0"/>
          </a:effectLst>
        </p:spPr>
      </p:pic>
      <p:pic>
        <p:nvPicPr>
          <p:cNvPr id="29" name="Picture 28" descr="A picture containing outdoor, water, sky, nature&#10;&#10;Description automatically generated">
            <a:extLst>
              <a:ext uri="{FF2B5EF4-FFF2-40B4-BE49-F238E27FC236}">
                <a16:creationId xmlns:a16="http://schemas.microsoft.com/office/drawing/2014/main" id="{A8E7EB31-CFB6-404A-9359-87387C13FA56}"/>
              </a:ext>
            </a:extLst>
          </p:cNvPr>
          <p:cNvPicPr>
            <a:picLocks noChangeAspect="1"/>
          </p:cNvPicPr>
          <p:nvPr/>
        </p:nvPicPr>
        <p:blipFill>
          <a:blip r:embed="rId6"/>
          <a:stretch>
            <a:fillRect/>
          </a:stretch>
        </p:blipFill>
        <p:spPr>
          <a:xfrm>
            <a:off x="6728217" y="2997929"/>
            <a:ext cx="2834915" cy="1449962"/>
          </a:xfrm>
          <a:prstGeom prst="rect">
            <a:avLst/>
          </a:prstGeom>
        </p:spPr>
      </p:pic>
      <p:sp>
        <p:nvSpPr>
          <p:cNvPr id="36" name="Rectangle 35">
            <a:extLst>
              <a:ext uri="{FF2B5EF4-FFF2-40B4-BE49-F238E27FC236}">
                <a16:creationId xmlns:a16="http://schemas.microsoft.com/office/drawing/2014/main" id="{7F46D07F-99EC-3046-8C7C-CC9D53DB2C61}"/>
              </a:ext>
            </a:extLst>
          </p:cNvPr>
          <p:cNvSpPr/>
          <p:nvPr/>
        </p:nvSpPr>
        <p:spPr>
          <a:xfrm>
            <a:off x="9223323" y="-20028"/>
            <a:ext cx="2968657" cy="1306914"/>
          </a:xfrm>
          <a:prstGeom prst="rect">
            <a:avLst/>
          </a:prstGeom>
          <a:solidFill>
            <a:schemeClr val="accent2">
              <a:lumMod val="60000"/>
              <a:lumOff val="4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beach with pink umbrellas and chairs&#10;&#10;Description automatically generated with low confidence">
            <a:extLst>
              <a:ext uri="{FF2B5EF4-FFF2-40B4-BE49-F238E27FC236}">
                <a16:creationId xmlns:a16="http://schemas.microsoft.com/office/drawing/2014/main" id="{0C7217E6-BE33-6E41-B6CE-E6B5556B695A}"/>
              </a:ext>
            </a:extLst>
          </p:cNvPr>
          <p:cNvPicPr>
            <a:picLocks noChangeAspect="1"/>
          </p:cNvPicPr>
          <p:nvPr/>
        </p:nvPicPr>
        <p:blipFill>
          <a:blip r:embed="rId7"/>
          <a:stretch>
            <a:fillRect/>
          </a:stretch>
        </p:blipFill>
        <p:spPr>
          <a:xfrm>
            <a:off x="7786490" y="4754664"/>
            <a:ext cx="2106807" cy="1685445"/>
          </a:xfrm>
          <a:prstGeom prst="rect">
            <a:avLst/>
          </a:prstGeom>
        </p:spPr>
      </p:pic>
      <p:sp>
        <p:nvSpPr>
          <p:cNvPr id="32" name="TextBox 31">
            <a:extLst>
              <a:ext uri="{FF2B5EF4-FFF2-40B4-BE49-F238E27FC236}">
                <a16:creationId xmlns:a16="http://schemas.microsoft.com/office/drawing/2014/main" id="{CD7D2413-23A7-BD4C-898A-910CD0DFC727}"/>
              </a:ext>
            </a:extLst>
          </p:cNvPr>
          <p:cNvSpPr txBox="1"/>
          <p:nvPr/>
        </p:nvSpPr>
        <p:spPr>
          <a:xfrm>
            <a:off x="7583357" y="4436044"/>
            <a:ext cx="1422400" cy="307777"/>
          </a:xfrm>
          <a:prstGeom prst="rect">
            <a:avLst/>
          </a:prstGeom>
          <a:noFill/>
        </p:spPr>
        <p:txBody>
          <a:bodyPr wrap="square" rtlCol="0">
            <a:spAutoFit/>
          </a:bodyPr>
          <a:lstStyle/>
          <a:p>
            <a:r>
              <a:rPr lang="en-US" sz="1400" dirty="0"/>
              <a:t>Niagara Falls</a:t>
            </a:r>
          </a:p>
        </p:txBody>
      </p:sp>
      <p:sp>
        <p:nvSpPr>
          <p:cNvPr id="33" name="TextBox 32">
            <a:extLst>
              <a:ext uri="{FF2B5EF4-FFF2-40B4-BE49-F238E27FC236}">
                <a16:creationId xmlns:a16="http://schemas.microsoft.com/office/drawing/2014/main" id="{5AFC5FE8-6FED-4E40-B7A5-C2ABC785DE57}"/>
              </a:ext>
            </a:extLst>
          </p:cNvPr>
          <p:cNvSpPr txBox="1"/>
          <p:nvPr/>
        </p:nvSpPr>
        <p:spPr>
          <a:xfrm>
            <a:off x="10625801" y="5220543"/>
            <a:ext cx="957943" cy="307777"/>
          </a:xfrm>
          <a:prstGeom prst="rect">
            <a:avLst/>
          </a:prstGeom>
          <a:noFill/>
        </p:spPr>
        <p:txBody>
          <a:bodyPr wrap="square" rtlCol="0">
            <a:spAutoFit/>
          </a:bodyPr>
          <a:lstStyle/>
          <a:p>
            <a:r>
              <a:rPr lang="en-US" sz="1400" dirty="0"/>
              <a:t>CN Tower</a:t>
            </a:r>
          </a:p>
        </p:txBody>
      </p:sp>
      <p:sp>
        <p:nvSpPr>
          <p:cNvPr id="34" name="TextBox 33">
            <a:extLst>
              <a:ext uri="{FF2B5EF4-FFF2-40B4-BE49-F238E27FC236}">
                <a16:creationId xmlns:a16="http://schemas.microsoft.com/office/drawing/2014/main" id="{E615D898-0517-0E4D-A639-E2479B7D5833}"/>
              </a:ext>
            </a:extLst>
          </p:cNvPr>
          <p:cNvSpPr txBox="1"/>
          <p:nvPr/>
        </p:nvSpPr>
        <p:spPr>
          <a:xfrm>
            <a:off x="8329854" y="6422637"/>
            <a:ext cx="1125214" cy="317280"/>
          </a:xfrm>
          <a:prstGeom prst="rect">
            <a:avLst/>
          </a:prstGeom>
          <a:noFill/>
        </p:spPr>
        <p:txBody>
          <a:bodyPr wrap="square" rtlCol="0">
            <a:spAutoFit/>
          </a:bodyPr>
          <a:lstStyle/>
          <a:p>
            <a:r>
              <a:rPr lang="en-US" sz="1400" dirty="0"/>
              <a:t>Sugar Beach</a:t>
            </a:r>
          </a:p>
        </p:txBody>
      </p:sp>
      <p:sp>
        <p:nvSpPr>
          <p:cNvPr id="11" name="TextBox 10">
            <a:extLst>
              <a:ext uri="{FF2B5EF4-FFF2-40B4-BE49-F238E27FC236}">
                <a16:creationId xmlns:a16="http://schemas.microsoft.com/office/drawing/2014/main" id="{5562E2C1-8ABD-D745-B216-3C9FD504731D}"/>
              </a:ext>
            </a:extLst>
          </p:cNvPr>
          <p:cNvSpPr txBox="1"/>
          <p:nvPr/>
        </p:nvSpPr>
        <p:spPr>
          <a:xfrm>
            <a:off x="10206959" y="271222"/>
            <a:ext cx="1795626" cy="1015663"/>
          </a:xfrm>
          <a:prstGeom prst="rect">
            <a:avLst/>
          </a:prstGeom>
          <a:noFill/>
        </p:spPr>
        <p:txBody>
          <a:bodyPr wrap="square" rtlCol="0">
            <a:spAutoFit/>
          </a:bodyPr>
          <a:lstStyle/>
          <a:p>
            <a:pPr algn="r"/>
            <a:r>
              <a:rPr lang="en-US" sz="2000" dirty="0">
                <a:latin typeface="Big Caslon Medium" panose="02000603090000020003" pitchFamily="2" charset="-79"/>
                <a:cs typeface="Big Caslon Medium" panose="02000603090000020003" pitchFamily="2" charset="-79"/>
              </a:rPr>
              <a:t>SUMMER CAMP IN CANADA</a:t>
            </a:r>
          </a:p>
        </p:txBody>
      </p:sp>
    </p:spTree>
    <p:extLst>
      <p:ext uri="{BB962C8B-B14F-4D97-AF65-F5344CB8AC3E}">
        <p14:creationId xmlns:p14="http://schemas.microsoft.com/office/powerpoint/2010/main" val="5727605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17000" b="-17000"/>
          </a:stretch>
        </a:blipFill>
        <a:effectLst/>
      </p:bgPr>
    </p:bg>
    <p:spTree>
      <p:nvGrpSpPr>
        <p:cNvPr id="1" name=""/>
        <p:cNvGrpSpPr/>
        <p:nvPr/>
      </p:nvGrpSpPr>
      <p:grpSpPr>
        <a:xfrm>
          <a:off x="0" y="0"/>
          <a:ext cx="0" cy="0"/>
          <a:chOff x="0" y="0"/>
          <a:chExt cx="0" cy="0"/>
        </a:xfrm>
      </p:grpSpPr>
      <p:sp>
        <p:nvSpPr>
          <p:cNvPr id="45" name="Rounded Rectangle 44">
            <a:extLst>
              <a:ext uri="{FF2B5EF4-FFF2-40B4-BE49-F238E27FC236}">
                <a16:creationId xmlns:a16="http://schemas.microsoft.com/office/drawing/2014/main" id="{A6092011-83F7-F342-9526-E5D4F88A8359}"/>
              </a:ext>
            </a:extLst>
          </p:cNvPr>
          <p:cNvSpPr/>
          <p:nvPr/>
        </p:nvSpPr>
        <p:spPr>
          <a:xfrm>
            <a:off x="338667" y="1074316"/>
            <a:ext cx="4544242" cy="106669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10" name="Table 10">
            <a:extLst>
              <a:ext uri="{FF2B5EF4-FFF2-40B4-BE49-F238E27FC236}">
                <a16:creationId xmlns:a16="http://schemas.microsoft.com/office/drawing/2014/main" id="{86C4952A-A528-BC46-9A12-4374C278500C}"/>
              </a:ext>
            </a:extLst>
          </p:cNvPr>
          <p:cNvGraphicFramePr>
            <a:graphicFrameLocks noGrp="1"/>
          </p:cNvGraphicFramePr>
          <p:nvPr>
            <p:extLst>
              <p:ext uri="{D42A27DB-BD31-4B8C-83A1-F6EECF244321}">
                <p14:modId xmlns:p14="http://schemas.microsoft.com/office/powerpoint/2010/main" val="1992590404"/>
              </p:ext>
            </p:extLst>
          </p:nvPr>
        </p:nvGraphicFramePr>
        <p:xfrm>
          <a:off x="5517845" y="1074316"/>
          <a:ext cx="6403222" cy="5543402"/>
        </p:xfrm>
        <a:graphic>
          <a:graphicData uri="http://schemas.openxmlformats.org/drawingml/2006/table">
            <a:tbl>
              <a:tblPr firstRow="1" bandRow="1">
                <a:tableStyleId>{21E4AEA4-8DFA-4A89-87EB-49C32662AFE0}</a:tableStyleId>
              </a:tblPr>
              <a:tblGrid>
                <a:gridCol w="1323220">
                  <a:extLst>
                    <a:ext uri="{9D8B030D-6E8A-4147-A177-3AD203B41FA5}">
                      <a16:colId xmlns:a16="http://schemas.microsoft.com/office/drawing/2014/main" val="3346097248"/>
                    </a:ext>
                  </a:extLst>
                </a:gridCol>
                <a:gridCol w="1270000">
                  <a:extLst>
                    <a:ext uri="{9D8B030D-6E8A-4147-A177-3AD203B41FA5}">
                      <a16:colId xmlns:a16="http://schemas.microsoft.com/office/drawing/2014/main" val="3957644146"/>
                    </a:ext>
                  </a:extLst>
                </a:gridCol>
                <a:gridCol w="1456266">
                  <a:extLst>
                    <a:ext uri="{9D8B030D-6E8A-4147-A177-3AD203B41FA5}">
                      <a16:colId xmlns:a16="http://schemas.microsoft.com/office/drawing/2014/main" val="1535680434"/>
                    </a:ext>
                  </a:extLst>
                </a:gridCol>
                <a:gridCol w="1168400">
                  <a:extLst>
                    <a:ext uri="{9D8B030D-6E8A-4147-A177-3AD203B41FA5}">
                      <a16:colId xmlns:a16="http://schemas.microsoft.com/office/drawing/2014/main" val="3400399122"/>
                    </a:ext>
                  </a:extLst>
                </a:gridCol>
                <a:gridCol w="1185336">
                  <a:extLst>
                    <a:ext uri="{9D8B030D-6E8A-4147-A177-3AD203B41FA5}">
                      <a16:colId xmlns:a16="http://schemas.microsoft.com/office/drawing/2014/main" val="2842232069"/>
                    </a:ext>
                  </a:extLst>
                </a:gridCol>
              </a:tblGrid>
              <a:tr h="602851">
                <a:tc>
                  <a:txBody>
                    <a:bodyPr/>
                    <a:lstStyle/>
                    <a:p>
                      <a:r>
                        <a:rPr lang="en-US" dirty="0">
                          <a:latin typeface="Big Caslon Medium" panose="02000603090000020003" pitchFamily="2" charset="-79"/>
                          <a:cs typeface="Big Caslon Medium" panose="02000603090000020003" pitchFamily="2" charset="-79"/>
                        </a:rPr>
                        <a:t>Monday</a:t>
                      </a:r>
                    </a:p>
                  </a:txBody>
                  <a:tcPr/>
                </a:tc>
                <a:tc>
                  <a:txBody>
                    <a:bodyPr/>
                    <a:lstStyle/>
                    <a:p>
                      <a:r>
                        <a:rPr lang="en-US" dirty="0">
                          <a:latin typeface="Big Caslon Medium" panose="02000603090000020003" pitchFamily="2" charset="-79"/>
                          <a:cs typeface="Big Caslon Medium" panose="02000603090000020003" pitchFamily="2" charset="-79"/>
                        </a:rPr>
                        <a:t>Tuesday </a:t>
                      </a:r>
                    </a:p>
                  </a:txBody>
                  <a:tcPr/>
                </a:tc>
                <a:tc>
                  <a:txBody>
                    <a:bodyPr/>
                    <a:lstStyle/>
                    <a:p>
                      <a:r>
                        <a:rPr lang="en-US" dirty="0">
                          <a:latin typeface="Big Caslon Medium" panose="02000603090000020003" pitchFamily="2" charset="-79"/>
                          <a:cs typeface="Big Caslon Medium" panose="02000603090000020003" pitchFamily="2" charset="-79"/>
                        </a:rPr>
                        <a:t>Wednesday </a:t>
                      </a:r>
                    </a:p>
                  </a:txBody>
                  <a:tcPr/>
                </a:tc>
                <a:tc>
                  <a:txBody>
                    <a:bodyPr/>
                    <a:lstStyle/>
                    <a:p>
                      <a:r>
                        <a:rPr lang="en-US" dirty="0">
                          <a:latin typeface="Big Caslon Medium" panose="02000603090000020003" pitchFamily="2" charset="-79"/>
                          <a:cs typeface="Big Caslon Medium" panose="02000603090000020003" pitchFamily="2" charset="-79"/>
                        </a:rPr>
                        <a:t>Thursday </a:t>
                      </a:r>
                    </a:p>
                  </a:txBody>
                  <a:tcPr/>
                </a:tc>
                <a:tc>
                  <a:txBody>
                    <a:bodyPr/>
                    <a:lstStyle/>
                    <a:p>
                      <a:r>
                        <a:rPr lang="en-US" dirty="0">
                          <a:latin typeface="Big Caslon Medium" panose="02000603090000020003" pitchFamily="2" charset="-79"/>
                          <a:cs typeface="Big Caslon Medium" panose="02000603090000020003" pitchFamily="2" charset="-79"/>
                        </a:rPr>
                        <a:t>Friday</a:t>
                      </a:r>
                    </a:p>
                  </a:txBody>
                  <a:tcPr/>
                </a:tc>
                <a:extLst>
                  <a:ext uri="{0D108BD9-81ED-4DB2-BD59-A6C34878D82A}">
                    <a16:rowId xmlns:a16="http://schemas.microsoft.com/office/drawing/2014/main" val="2229716678"/>
                  </a:ext>
                </a:extLst>
              </a:tr>
              <a:tr h="1015233">
                <a:tc>
                  <a:txBody>
                    <a:bodyPr/>
                    <a:lstStyle/>
                    <a:p>
                      <a:pPr algn="ctr"/>
                      <a:r>
                        <a:rPr lang="en-US" dirty="0">
                          <a:latin typeface="Big Caslon Medium" panose="02000603090000020003" pitchFamily="2" charset="-79"/>
                          <a:cs typeface="Big Caslon Medium" panose="02000603090000020003" pitchFamily="2" charset="-79"/>
                        </a:rPr>
                        <a:t>9 - 12 </a:t>
                      </a:r>
                    </a:p>
                    <a:p>
                      <a:pPr algn="ctr"/>
                      <a:endParaRPr lang="en-US" dirty="0">
                        <a:latin typeface="Big Caslon Medium" panose="02000603090000020003" pitchFamily="2" charset="-79"/>
                        <a:cs typeface="Big Caslon Medium" panose="02000603090000020003" pitchFamily="2" charset="-79"/>
                      </a:endParaRPr>
                    </a:p>
                  </a:txBody>
                  <a:tcPr/>
                </a:tc>
                <a:tc>
                  <a:txBody>
                    <a:bodyPr/>
                    <a:lstStyle/>
                    <a:p>
                      <a:pPr algn="ctr"/>
                      <a:r>
                        <a:rPr lang="en-US" dirty="0">
                          <a:latin typeface="Big Caslon Medium" panose="02000603090000020003" pitchFamily="2" charset="-79"/>
                          <a:cs typeface="Big Caslon Medium" panose="02000603090000020003" pitchFamily="2" charset="-79"/>
                        </a:rPr>
                        <a:t>9 - 12</a:t>
                      </a:r>
                    </a:p>
                  </a:txBody>
                  <a:tcPr/>
                </a:tc>
                <a:tc>
                  <a:txBody>
                    <a:bodyPr/>
                    <a:lstStyle/>
                    <a:p>
                      <a:pPr algn="ctr"/>
                      <a:r>
                        <a:rPr lang="en-US" dirty="0">
                          <a:latin typeface="Big Caslon Medium" panose="02000603090000020003" pitchFamily="2" charset="-79"/>
                          <a:cs typeface="Big Caslon Medium" panose="02000603090000020003" pitchFamily="2" charset="-79"/>
                        </a:rPr>
                        <a:t>9 - 12</a:t>
                      </a:r>
                    </a:p>
                  </a:txBody>
                  <a:tcPr/>
                </a:tc>
                <a:tc>
                  <a:txBody>
                    <a:bodyPr/>
                    <a:lstStyle/>
                    <a:p>
                      <a:pPr algn="ctr"/>
                      <a:r>
                        <a:rPr lang="en-US" dirty="0">
                          <a:latin typeface="Big Caslon Medium" panose="02000603090000020003" pitchFamily="2" charset="-79"/>
                          <a:cs typeface="Big Caslon Medium" panose="02000603090000020003" pitchFamily="2" charset="-79"/>
                        </a:rPr>
                        <a:t>9 - 12</a:t>
                      </a:r>
                    </a:p>
                  </a:txBody>
                  <a:tcPr/>
                </a:tc>
                <a:tc>
                  <a:txBody>
                    <a:bodyPr/>
                    <a:lstStyle/>
                    <a:p>
                      <a:pPr algn="ctr"/>
                      <a:r>
                        <a:rPr lang="en-US" dirty="0">
                          <a:latin typeface="Big Caslon Medium" panose="02000603090000020003" pitchFamily="2" charset="-79"/>
                          <a:cs typeface="Big Caslon Medium" panose="02000603090000020003" pitchFamily="2" charset="-79"/>
                        </a:rPr>
                        <a:t>9 - 12</a:t>
                      </a:r>
                    </a:p>
                  </a:txBody>
                  <a:tcPr/>
                </a:tc>
                <a:extLst>
                  <a:ext uri="{0D108BD9-81ED-4DB2-BD59-A6C34878D82A}">
                    <a16:rowId xmlns:a16="http://schemas.microsoft.com/office/drawing/2014/main" val="2599369774"/>
                  </a:ext>
                </a:extLst>
              </a:tr>
              <a:tr h="943191">
                <a:tc>
                  <a:txBody>
                    <a:bodyPr/>
                    <a:lstStyle/>
                    <a:p>
                      <a:pPr algn="ctr"/>
                      <a:r>
                        <a:rPr lang="en-US" dirty="0">
                          <a:latin typeface="Big Caslon Medium" panose="02000603090000020003" pitchFamily="2" charset="-79"/>
                          <a:cs typeface="Big Caslon Medium" panose="02000603090000020003" pitchFamily="2" charset="-79"/>
                        </a:rPr>
                        <a:t>12 - 1</a:t>
                      </a:r>
                    </a:p>
                  </a:txBody>
                  <a:tcPr/>
                </a:tc>
                <a:tc>
                  <a:txBody>
                    <a:bodyPr/>
                    <a:lstStyle/>
                    <a:p>
                      <a:pPr algn="ctr"/>
                      <a:r>
                        <a:rPr lang="en-US" dirty="0">
                          <a:latin typeface="Big Caslon Medium" panose="02000603090000020003" pitchFamily="2" charset="-79"/>
                          <a:cs typeface="Big Caslon Medium" panose="02000603090000020003" pitchFamily="2" charset="-79"/>
                        </a:rPr>
                        <a:t>12 - 1</a:t>
                      </a:r>
                    </a:p>
                  </a:txBody>
                  <a:tcPr/>
                </a:tc>
                <a:tc>
                  <a:txBody>
                    <a:bodyPr/>
                    <a:lstStyle/>
                    <a:p>
                      <a:pPr algn="ctr"/>
                      <a:r>
                        <a:rPr lang="en-US" dirty="0">
                          <a:latin typeface="Big Caslon Medium" panose="02000603090000020003" pitchFamily="2" charset="-79"/>
                          <a:cs typeface="Big Caslon Medium" panose="02000603090000020003" pitchFamily="2" charset="-79"/>
                        </a:rPr>
                        <a:t>12 - 1</a:t>
                      </a:r>
                    </a:p>
                  </a:txBody>
                  <a:tcPr/>
                </a:tc>
                <a:tc>
                  <a:txBody>
                    <a:bodyPr/>
                    <a:lstStyle/>
                    <a:p>
                      <a:pPr algn="ctr"/>
                      <a:r>
                        <a:rPr lang="en-US" dirty="0">
                          <a:latin typeface="Big Caslon Medium" panose="02000603090000020003" pitchFamily="2" charset="-79"/>
                          <a:cs typeface="Big Caslon Medium" panose="02000603090000020003" pitchFamily="2" charset="-79"/>
                        </a:rPr>
                        <a:t>12 - 1</a:t>
                      </a:r>
                    </a:p>
                  </a:txBody>
                  <a:tcPr/>
                </a:tc>
                <a:tc>
                  <a:txBody>
                    <a:bodyPr/>
                    <a:lstStyle/>
                    <a:p>
                      <a:pPr algn="ctr"/>
                      <a:r>
                        <a:rPr lang="en-US" dirty="0">
                          <a:latin typeface="Big Caslon Medium" panose="02000603090000020003" pitchFamily="2" charset="-79"/>
                          <a:cs typeface="Big Caslon Medium" panose="02000603090000020003" pitchFamily="2" charset="-79"/>
                        </a:rPr>
                        <a:t>12 - 1 </a:t>
                      </a:r>
                    </a:p>
                  </a:txBody>
                  <a:tcPr/>
                </a:tc>
                <a:extLst>
                  <a:ext uri="{0D108BD9-81ED-4DB2-BD59-A6C34878D82A}">
                    <a16:rowId xmlns:a16="http://schemas.microsoft.com/office/drawing/2014/main" val="2136922295"/>
                  </a:ext>
                </a:extLst>
              </a:tr>
              <a:tr h="1224276">
                <a:tc>
                  <a:txBody>
                    <a:bodyPr/>
                    <a:lstStyle/>
                    <a:p>
                      <a:pPr algn="ctr"/>
                      <a:r>
                        <a:rPr lang="en-US" dirty="0">
                          <a:latin typeface="Big Caslon Medium" panose="02000603090000020003" pitchFamily="2" charset="-79"/>
                          <a:cs typeface="Big Caslon Medium" panose="02000603090000020003" pitchFamily="2" charset="-79"/>
                        </a:rPr>
                        <a:t>1 - 3</a:t>
                      </a:r>
                    </a:p>
                  </a:txBody>
                  <a:tcPr/>
                </a:tc>
                <a:tc>
                  <a:txBody>
                    <a:bodyPr/>
                    <a:lstStyle/>
                    <a:p>
                      <a:pPr algn="ctr"/>
                      <a:r>
                        <a:rPr lang="en-US" dirty="0">
                          <a:latin typeface="Big Caslon Medium" panose="02000603090000020003" pitchFamily="2" charset="-79"/>
                          <a:cs typeface="Big Caslon Medium" panose="02000603090000020003" pitchFamily="2" charset="-79"/>
                        </a:rPr>
                        <a:t>1 - 3 </a:t>
                      </a:r>
                    </a:p>
                  </a:txBody>
                  <a:tcPr/>
                </a:tc>
                <a:tc>
                  <a:txBody>
                    <a:bodyPr/>
                    <a:lstStyle/>
                    <a:p>
                      <a:pPr algn="ctr"/>
                      <a:r>
                        <a:rPr lang="en-US" dirty="0">
                          <a:latin typeface="Big Caslon Medium" panose="02000603090000020003" pitchFamily="2" charset="-79"/>
                          <a:cs typeface="Big Caslon Medium" panose="02000603090000020003" pitchFamily="2" charset="-79"/>
                        </a:rPr>
                        <a:t>1 - 3</a:t>
                      </a:r>
                    </a:p>
                  </a:txBody>
                  <a:tcPr/>
                </a:tc>
                <a:tc>
                  <a:txBody>
                    <a:bodyPr/>
                    <a:lstStyle/>
                    <a:p>
                      <a:pPr algn="ctr"/>
                      <a:r>
                        <a:rPr lang="en-US" dirty="0">
                          <a:latin typeface="Big Caslon Medium" panose="02000603090000020003" pitchFamily="2" charset="-79"/>
                          <a:cs typeface="Big Caslon Medium" panose="02000603090000020003" pitchFamily="2" charset="-79"/>
                        </a:rPr>
                        <a:t>1 - 3</a:t>
                      </a:r>
                    </a:p>
                  </a:txBody>
                  <a:tcPr/>
                </a:tc>
                <a:tc>
                  <a:txBody>
                    <a:bodyPr/>
                    <a:lstStyle/>
                    <a:p>
                      <a:pPr algn="ctr"/>
                      <a:r>
                        <a:rPr lang="en-US" dirty="0">
                          <a:latin typeface="Big Caslon Medium" panose="02000603090000020003" pitchFamily="2" charset="-79"/>
                          <a:cs typeface="Big Caslon Medium" panose="02000603090000020003" pitchFamily="2" charset="-79"/>
                        </a:rPr>
                        <a:t>1 - 3</a:t>
                      </a:r>
                    </a:p>
                    <a:p>
                      <a:pPr algn="ctr"/>
                      <a:endParaRPr lang="en-US" dirty="0">
                        <a:latin typeface="Big Caslon Medium" panose="02000603090000020003" pitchFamily="2" charset="-79"/>
                        <a:cs typeface="Big Caslon Medium" panose="02000603090000020003" pitchFamily="2" charset="-79"/>
                      </a:endParaRPr>
                    </a:p>
                    <a:p>
                      <a:pPr algn="ctr"/>
                      <a:r>
                        <a:rPr lang="en-US" dirty="0">
                          <a:latin typeface="Big Caslon Medium" panose="02000603090000020003" pitchFamily="2" charset="-79"/>
                          <a:cs typeface="Big Caslon Medium" panose="02000603090000020003" pitchFamily="2" charset="-79"/>
                        </a:rPr>
                        <a:t>Tours</a:t>
                      </a:r>
                    </a:p>
                  </a:txBody>
                  <a:tcPr/>
                </a:tc>
                <a:extLst>
                  <a:ext uri="{0D108BD9-81ED-4DB2-BD59-A6C34878D82A}">
                    <a16:rowId xmlns:a16="http://schemas.microsoft.com/office/drawing/2014/main" val="2828212643"/>
                  </a:ext>
                </a:extLst>
              </a:tr>
              <a:tr h="1117771">
                <a:tc>
                  <a:txBody>
                    <a:bodyPr/>
                    <a:lstStyle/>
                    <a:p>
                      <a:pPr algn="ctr"/>
                      <a:r>
                        <a:rPr lang="en-US" dirty="0">
                          <a:latin typeface="Big Caslon Medium" panose="02000603090000020003" pitchFamily="2" charset="-79"/>
                          <a:cs typeface="Big Caslon Medium" panose="02000603090000020003" pitchFamily="2" charset="-79"/>
                        </a:rPr>
                        <a:t>Private Optional Classes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Big Caslon Medium" panose="02000603090000020003" pitchFamily="2" charset="-79"/>
                          <a:cs typeface="Big Caslon Medium" panose="02000603090000020003" pitchFamily="2" charset="-79"/>
                        </a:rPr>
                        <a:t>Private Optional Classes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Big Caslon Medium" panose="02000603090000020003" pitchFamily="2" charset="-79"/>
                          <a:cs typeface="Big Caslon Medium" panose="02000603090000020003" pitchFamily="2" charset="-79"/>
                        </a:rPr>
                        <a:t>Private Optional Classes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Big Caslon Medium" panose="02000603090000020003" pitchFamily="2" charset="-79"/>
                          <a:cs typeface="Big Caslon Medium" panose="02000603090000020003" pitchFamily="2" charset="-79"/>
                        </a:rPr>
                        <a:t>Private Optional Classes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algn="ctr"/>
                      <a:endParaRPr lang="en-US" dirty="0">
                        <a:latin typeface="Big Caslon Medium" panose="02000603090000020003" pitchFamily="2" charset="-79"/>
                        <a:cs typeface="Big Caslon Medium" panose="02000603090000020003" pitchFamily="2" charset="-79"/>
                      </a:endParaRPr>
                    </a:p>
                    <a:p>
                      <a:pPr algn="ctr"/>
                      <a:r>
                        <a:rPr lang="en-US" dirty="0">
                          <a:latin typeface="Big Caslon Medium" panose="02000603090000020003" pitchFamily="2" charset="-79"/>
                          <a:cs typeface="Big Caslon Medium" panose="02000603090000020003" pitchFamily="2" charset="-79"/>
                        </a:rPr>
                        <a:t>Activities</a:t>
                      </a:r>
                    </a:p>
                  </a:txBody>
                  <a:tcPr/>
                </a:tc>
                <a:extLst>
                  <a:ext uri="{0D108BD9-81ED-4DB2-BD59-A6C34878D82A}">
                    <a16:rowId xmlns:a16="http://schemas.microsoft.com/office/drawing/2014/main" val="1866904685"/>
                  </a:ext>
                </a:extLst>
              </a:tr>
              <a:tr h="602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Big Caslon Medium" panose="02000603090000020003" pitchFamily="2" charset="-79"/>
                          <a:cs typeface="Big Caslon Medium" panose="02000603090000020003" pitchFamily="2" charset="-79"/>
                        </a:rPr>
                        <a:t>Activities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Big Caslon Medium" panose="02000603090000020003" pitchFamily="2" charset="-79"/>
                          <a:cs typeface="Big Caslon Medium" panose="02000603090000020003" pitchFamily="2" charset="-79"/>
                        </a:rPr>
                        <a:t>Activities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Big Caslon Medium" panose="02000603090000020003" pitchFamily="2" charset="-79"/>
                          <a:cs typeface="Big Caslon Medium" panose="02000603090000020003" pitchFamily="2" charset="-79"/>
                        </a:rPr>
                        <a:t>Activities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Big Caslon Medium" panose="02000603090000020003" pitchFamily="2" charset="-79"/>
                          <a:cs typeface="Big Caslon Medium" panose="02000603090000020003" pitchFamily="2" charset="-79"/>
                        </a:rPr>
                        <a:t>Activities</a:t>
                      </a:r>
                      <a:endParaRPr kumimoji="0" lang="en-US" sz="1800" b="0" i="0" u="none" strike="noStrike" kern="1200" cap="none" spc="0" normalizeH="0" baseline="0" noProof="0" dirty="0">
                        <a:ln>
                          <a:noFill/>
                        </a:ln>
                        <a:solidFill>
                          <a:prstClr val="black"/>
                        </a:solidFill>
                        <a:effectLst/>
                        <a:uLnTx/>
                        <a:uFillTx/>
                        <a:latin typeface="Big Caslon Medium" panose="02000603090000020003" pitchFamily="2" charset="-79"/>
                        <a:ea typeface="+mn-ea"/>
                        <a:cs typeface="Big Caslon Medium" panose="02000603090000020003" pitchFamily="2" charset="-79"/>
                      </a:endParaRPr>
                    </a:p>
                  </a:txBody>
                  <a:tcPr/>
                </a:tc>
                <a:tc>
                  <a:txBody>
                    <a:bodyPr/>
                    <a:lstStyle/>
                    <a:p>
                      <a:pPr algn="ctr"/>
                      <a:r>
                        <a:rPr lang="en-US" dirty="0">
                          <a:latin typeface="Big Caslon Medium" panose="02000603090000020003" pitchFamily="2" charset="-79"/>
                          <a:cs typeface="Big Caslon Medium" panose="02000603090000020003" pitchFamily="2" charset="-79"/>
                        </a:rPr>
                        <a:t>Talks</a:t>
                      </a:r>
                    </a:p>
                  </a:txBody>
                  <a:tcPr/>
                </a:tc>
                <a:extLst>
                  <a:ext uri="{0D108BD9-81ED-4DB2-BD59-A6C34878D82A}">
                    <a16:rowId xmlns:a16="http://schemas.microsoft.com/office/drawing/2014/main" val="2765576794"/>
                  </a:ext>
                </a:extLst>
              </a:tr>
            </a:tbl>
          </a:graphicData>
        </a:graphic>
      </p:graphicFrame>
      <p:pic>
        <p:nvPicPr>
          <p:cNvPr id="12" name="Graphic 11" descr="Table setting outline">
            <a:extLst>
              <a:ext uri="{FF2B5EF4-FFF2-40B4-BE49-F238E27FC236}">
                <a16:creationId xmlns:a16="http://schemas.microsoft.com/office/drawing/2014/main" id="{2A6A401E-5AB1-2C49-9B5F-F44F27D52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5500" y="2916477"/>
            <a:ext cx="728133" cy="728133"/>
          </a:xfrm>
          <a:prstGeom prst="rect">
            <a:avLst/>
          </a:prstGeom>
        </p:spPr>
      </p:pic>
      <p:pic>
        <p:nvPicPr>
          <p:cNvPr id="17" name="Graphic 16" descr="Table setting outline">
            <a:extLst>
              <a:ext uri="{FF2B5EF4-FFF2-40B4-BE49-F238E27FC236}">
                <a16:creationId xmlns:a16="http://schemas.microsoft.com/office/drawing/2014/main" id="{C592ABAA-7086-CB49-8E78-3728A24CC2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1265" y="2920999"/>
            <a:ext cx="728133" cy="728133"/>
          </a:xfrm>
          <a:prstGeom prst="rect">
            <a:avLst/>
          </a:prstGeom>
        </p:spPr>
      </p:pic>
      <p:pic>
        <p:nvPicPr>
          <p:cNvPr id="18" name="Graphic 17" descr="Table setting outline">
            <a:extLst>
              <a:ext uri="{FF2B5EF4-FFF2-40B4-BE49-F238E27FC236}">
                <a16:creationId xmlns:a16="http://schemas.microsoft.com/office/drawing/2014/main" id="{6012F03B-B9D0-204F-8990-73C54C8C31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4760" y="2916477"/>
            <a:ext cx="728133" cy="728133"/>
          </a:xfrm>
          <a:prstGeom prst="rect">
            <a:avLst/>
          </a:prstGeom>
        </p:spPr>
      </p:pic>
      <p:pic>
        <p:nvPicPr>
          <p:cNvPr id="19" name="Graphic 18" descr="Table setting outline">
            <a:extLst>
              <a:ext uri="{FF2B5EF4-FFF2-40B4-BE49-F238E27FC236}">
                <a16:creationId xmlns:a16="http://schemas.microsoft.com/office/drawing/2014/main" id="{CC3953E3-C45F-9548-9D2C-6AA71994B5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574" y="2916477"/>
            <a:ext cx="728133" cy="728133"/>
          </a:xfrm>
          <a:prstGeom prst="rect">
            <a:avLst/>
          </a:prstGeom>
        </p:spPr>
      </p:pic>
      <p:pic>
        <p:nvPicPr>
          <p:cNvPr id="20" name="Graphic 19" descr="Table setting outline">
            <a:extLst>
              <a:ext uri="{FF2B5EF4-FFF2-40B4-BE49-F238E27FC236}">
                <a16:creationId xmlns:a16="http://schemas.microsoft.com/office/drawing/2014/main" id="{E0C91F45-1E8D-F842-BD9D-DC7972B47A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4954" y="2916477"/>
            <a:ext cx="728133" cy="728133"/>
          </a:xfrm>
          <a:prstGeom prst="rect">
            <a:avLst/>
          </a:prstGeom>
        </p:spPr>
      </p:pic>
      <p:sp>
        <p:nvSpPr>
          <p:cNvPr id="24" name="TextBox 23">
            <a:extLst>
              <a:ext uri="{FF2B5EF4-FFF2-40B4-BE49-F238E27FC236}">
                <a16:creationId xmlns:a16="http://schemas.microsoft.com/office/drawing/2014/main" id="{283120C5-2AEA-D442-A923-84A167D76208}"/>
              </a:ext>
            </a:extLst>
          </p:cNvPr>
          <p:cNvSpPr txBox="1"/>
          <p:nvPr/>
        </p:nvSpPr>
        <p:spPr>
          <a:xfrm>
            <a:off x="4004732" y="210718"/>
            <a:ext cx="4910667" cy="584775"/>
          </a:xfrm>
          <a:prstGeom prst="rect">
            <a:avLst/>
          </a:prstGeom>
          <a:noFill/>
        </p:spPr>
        <p:txBody>
          <a:bodyPr wrap="square" rtlCol="0">
            <a:spAutoFit/>
          </a:bodyPr>
          <a:lstStyle/>
          <a:p>
            <a:r>
              <a:rPr lang="en-US" sz="3200" dirty="0">
                <a:latin typeface="Big Caslon Medium" panose="02000603090000020003" pitchFamily="2" charset="-79"/>
                <a:cs typeface="Big Caslon Medium" panose="02000603090000020003" pitchFamily="2" charset="-79"/>
              </a:rPr>
              <a:t>PROGRAM DETAILS</a:t>
            </a:r>
          </a:p>
        </p:txBody>
      </p:sp>
      <p:pic>
        <p:nvPicPr>
          <p:cNvPr id="34" name="Picture 33" descr="A red icon of a person speaking at a podium with a microphone&#10;&#10;Description automatically generated with low confidence">
            <a:extLst>
              <a:ext uri="{FF2B5EF4-FFF2-40B4-BE49-F238E27FC236}">
                <a16:creationId xmlns:a16="http://schemas.microsoft.com/office/drawing/2014/main" id="{3835AE8B-EF16-C94F-87C0-B8E45486DBE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25074" y="1934729"/>
            <a:ext cx="698559" cy="702925"/>
          </a:xfrm>
          <a:prstGeom prst="rect">
            <a:avLst/>
          </a:prstGeom>
        </p:spPr>
      </p:pic>
      <p:pic>
        <p:nvPicPr>
          <p:cNvPr id="35" name="Picture 34" descr="A red icon of a person speaking at a podium with a microphone&#10;&#10;Description automatically generated with low confidence">
            <a:extLst>
              <a:ext uri="{FF2B5EF4-FFF2-40B4-BE49-F238E27FC236}">
                <a16:creationId xmlns:a16="http://schemas.microsoft.com/office/drawing/2014/main" id="{C7A45345-6E66-D24B-BC2E-3206934790F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71265" y="1934728"/>
            <a:ext cx="698559" cy="702925"/>
          </a:xfrm>
          <a:prstGeom prst="rect">
            <a:avLst/>
          </a:prstGeom>
        </p:spPr>
      </p:pic>
      <p:pic>
        <p:nvPicPr>
          <p:cNvPr id="36" name="Picture 35" descr="A red icon of a person speaking at a podium with a microphone&#10;&#10;Description automatically generated with low confidence">
            <a:extLst>
              <a:ext uri="{FF2B5EF4-FFF2-40B4-BE49-F238E27FC236}">
                <a16:creationId xmlns:a16="http://schemas.microsoft.com/office/drawing/2014/main" id="{2545F87A-96A3-B640-AF60-2252CEB57E1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504760" y="1934728"/>
            <a:ext cx="698559" cy="702925"/>
          </a:xfrm>
          <a:prstGeom prst="rect">
            <a:avLst/>
          </a:prstGeom>
        </p:spPr>
      </p:pic>
      <p:pic>
        <p:nvPicPr>
          <p:cNvPr id="37" name="Picture 36" descr="A red icon of a person speaking at a podium with a microphone&#10;&#10;Description automatically generated with low confidence">
            <a:extLst>
              <a:ext uri="{FF2B5EF4-FFF2-40B4-BE49-F238E27FC236}">
                <a16:creationId xmlns:a16="http://schemas.microsoft.com/office/drawing/2014/main" id="{276E5471-00BA-3243-9434-BF1DF1077E3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863633" y="1934728"/>
            <a:ext cx="698559" cy="702925"/>
          </a:xfrm>
          <a:prstGeom prst="rect">
            <a:avLst/>
          </a:prstGeom>
        </p:spPr>
      </p:pic>
      <p:pic>
        <p:nvPicPr>
          <p:cNvPr id="38" name="Picture 37" descr="A red icon of a person speaking at a podium with a microphone&#10;&#10;Description automatically generated with low confidence">
            <a:extLst>
              <a:ext uri="{FF2B5EF4-FFF2-40B4-BE49-F238E27FC236}">
                <a16:creationId xmlns:a16="http://schemas.microsoft.com/office/drawing/2014/main" id="{93910B63-67BD-E544-9FEE-D8FC71B6B81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004528" y="1934728"/>
            <a:ext cx="698559" cy="702925"/>
          </a:xfrm>
          <a:prstGeom prst="rect">
            <a:avLst/>
          </a:prstGeom>
        </p:spPr>
      </p:pic>
      <p:pic>
        <p:nvPicPr>
          <p:cNvPr id="39" name="Picture 38" descr="A red icon of a person speaking at a podium with a microphone&#10;&#10;Description automatically generated with low confidence">
            <a:extLst>
              <a:ext uri="{FF2B5EF4-FFF2-40B4-BE49-F238E27FC236}">
                <a16:creationId xmlns:a16="http://schemas.microsoft.com/office/drawing/2014/main" id="{9A640E98-EC43-8547-BFF8-BC5991F9305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72526" y="4058162"/>
            <a:ext cx="698559" cy="702925"/>
          </a:xfrm>
          <a:prstGeom prst="rect">
            <a:avLst/>
          </a:prstGeom>
        </p:spPr>
      </p:pic>
      <p:pic>
        <p:nvPicPr>
          <p:cNvPr id="40" name="Picture 39" descr="A red icon of a person speaking at a podium with a microphone&#10;&#10;Description automatically generated with low confidence">
            <a:extLst>
              <a:ext uri="{FF2B5EF4-FFF2-40B4-BE49-F238E27FC236}">
                <a16:creationId xmlns:a16="http://schemas.microsoft.com/office/drawing/2014/main" id="{62E7DAC2-4C3D-9E4E-A759-6B469B1CF47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47417" y="4031987"/>
            <a:ext cx="698559" cy="702925"/>
          </a:xfrm>
          <a:prstGeom prst="rect">
            <a:avLst/>
          </a:prstGeom>
        </p:spPr>
      </p:pic>
      <p:pic>
        <p:nvPicPr>
          <p:cNvPr id="41" name="Picture 40" descr="A red icon of a person speaking at a podium with a microphone&#10;&#10;Description automatically generated with low confidence">
            <a:extLst>
              <a:ext uri="{FF2B5EF4-FFF2-40B4-BE49-F238E27FC236}">
                <a16:creationId xmlns:a16="http://schemas.microsoft.com/office/drawing/2014/main" id="{4803924B-F726-CA44-AAEA-4C57719DB5C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496292" y="4058162"/>
            <a:ext cx="698559" cy="702925"/>
          </a:xfrm>
          <a:prstGeom prst="rect">
            <a:avLst/>
          </a:prstGeom>
        </p:spPr>
      </p:pic>
      <p:pic>
        <p:nvPicPr>
          <p:cNvPr id="42" name="Picture 41" descr="A red icon of a person speaking at a podium with a microphone&#10;&#10;Description automatically generated with low confidence">
            <a:extLst>
              <a:ext uri="{FF2B5EF4-FFF2-40B4-BE49-F238E27FC236}">
                <a16:creationId xmlns:a16="http://schemas.microsoft.com/office/drawing/2014/main" id="{CE8565C3-228F-E549-AB31-5FFD24B7DA1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863633" y="4058162"/>
            <a:ext cx="698559" cy="702925"/>
          </a:xfrm>
          <a:prstGeom prst="rect">
            <a:avLst/>
          </a:prstGeom>
        </p:spPr>
      </p:pic>
      <p:sp>
        <p:nvSpPr>
          <p:cNvPr id="44" name="TextBox 43">
            <a:extLst>
              <a:ext uri="{FF2B5EF4-FFF2-40B4-BE49-F238E27FC236}">
                <a16:creationId xmlns:a16="http://schemas.microsoft.com/office/drawing/2014/main" id="{F2D84B59-97A2-4B45-A26C-EFA495A8B3A9}"/>
              </a:ext>
            </a:extLst>
          </p:cNvPr>
          <p:cNvSpPr txBox="1"/>
          <p:nvPr/>
        </p:nvSpPr>
        <p:spPr>
          <a:xfrm>
            <a:off x="488913" y="1145996"/>
            <a:ext cx="4393996" cy="923330"/>
          </a:xfrm>
          <a:prstGeom prst="rect">
            <a:avLst/>
          </a:prstGeom>
          <a:noFill/>
        </p:spPr>
        <p:txBody>
          <a:bodyPr wrap="square" rtlCol="0">
            <a:spAutoFit/>
          </a:bodyPr>
          <a:lstStyle/>
          <a:p>
            <a:r>
              <a:rPr lang="en-US" dirty="0">
                <a:latin typeface="Lucida Bright" panose="02040602050505020304" pitchFamily="18" charset="77"/>
              </a:rPr>
              <a:t>WHERE: CANADA</a:t>
            </a:r>
          </a:p>
          <a:p>
            <a:r>
              <a:rPr lang="en-US" dirty="0">
                <a:latin typeface="Lucida Bright" panose="02040602050505020304" pitchFamily="18" charset="77"/>
              </a:rPr>
              <a:t>WHEN: July 15</a:t>
            </a:r>
            <a:r>
              <a:rPr lang="en-US" baseline="30000" dirty="0">
                <a:latin typeface="Lucida Bright" panose="02040602050505020304" pitchFamily="18" charset="77"/>
              </a:rPr>
              <a:t>th</a:t>
            </a:r>
            <a:r>
              <a:rPr lang="en-US" dirty="0">
                <a:latin typeface="Lucida Bright" panose="02040602050505020304" pitchFamily="18" charset="77"/>
              </a:rPr>
              <a:t> to August 15</a:t>
            </a:r>
            <a:r>
              <a:rPr lang="en-US" baseline="30000" dirty="0">
                <a:latin typeface="Lucida Bright" panose="02040602050505020304" pitchFamily="18" charset="77"/>
              </a:rPr>
              <a:t>th</a:t>
            </a:r>
            <a:r>
              <a:rPr lang="en-US" dirty="0">
                <a:latin typeface="Lucida Bright" panose="02040602050505020304" pitchFamily="18" charset="77"/>
              </a:rPr>
              <a:t> OR AUGUST 1</a:t>
            </a:r>
            <a:r>
              <a:rPr lang="en-US" baseline="30000" dirty="0">
                <a:latin typeface="Lucida Bright" panose="02040602050505020304" pitchFamily="18" charset="77"/>
              </a:rPr>
              <a:t>ST</a:t>
            </a:r>
            <a:r>
              <a:rPr lang="en-US" dirty="0">
                <a:latin typeface="Lucida Bright" panose="02040602050505020304" pitchFamily="18" charset="77"/>
              </a:rPr>
              <a:t> TO AUGUST 31</a:t>
            </a:r>
            <a:r>
              <a:rPr lang="en-US" baseline="30000" dirty="0">
                <a:latin typeface="Lucida Bright" panose="02040602050505020304" pitchFamily="18" charset="77"/>
              </a:rPr>
              <a:t>ST</a:t>
            </a:r>
            <a:r>
              <a:rPr lang="en-US" dirty="0">
                <a:latin typeface="Lucida Bright" panose="02040602050505020304" pitchFamily="18" charset="77"/>
              </a:rPr>
              <a:t>  2024</a:t>
            </a:r>
          </a:p>
        </p:txBody>
      </p:sp>
      <p:sp>
        <p:nvSpPr>
          <p:cNvPr id="47" name="TextBox 46">
            <a:extLst>
              <a:ext uri="{FF2B5EF4-FFF2-40B4-BE49-F238E27FC236}">
                <a16:creationId xmlns:a16="http://schemas.microsoft.com/office/drawing/2014/main" id="{1D935752-8FFF-E648-A158-F4992645B938}"/>
              </a:ext>
            </a:extLst>
          </p:cNvPr>
          <p:cNvSpPr txBox="1"/>
          <p:nvPr/>
        </p:nvSpPr>
        <p:spPr>
          <a:xfrm>
            <a:off x="258438" y="2147466"/>
            <a:ext cx="5031407" cy="4524315"/>
          </a:xfrm>
          <a:prstGeom prst="rect">
            <a:avLst/>
          </a:prstGeom>
          <a:noFill/>
        </p:spPr>
        <p:txBody>
          <a:bodyPr wrap="square" rtlCol="0">
            <a:spAutoFit/>
          </a:bodyPr>
          <a:lstStyle/>
          <a:p>
            <a:pPr marL="285750" indent="-285750">
              <a:buFont typeface="Arial" panose="020B0604020202020204" pitchFamily="34" charset="0"/>
              <a:buChar char="•"/>
            </a:pPr>
            <a:r>
              <a:rPr lang="en-US" dirty="0"/>
              <a:t>96 Hours of English Language Training</a:t>
            </a:r>
          </a:p>
          <a:p>
            <a:pPr marL="285750" indent="-285750">
              <a:buFont typeface="Arial" panose="020B0604020202020204" pitchFamily="34" charset="0"/>
              <a:buChar char="•"/>
            </a:pPr>
            <a:r>
              <a:rPr lang="en-US" dirty="0"/>
              <a:t>Choices of trips to different Cities</a:t>
            </a:r>
          </a:p>
          <a:p>
            <a:pPr marL="285750" indent="-285750">
              <a:buFont typeface="Arial" panose="020B0604020202020204" pitchFamily="34" charset="0"/>
              <a:buChar char="•"/>
            </a:pPr>
            <a:r>
              <a:rPr lang="en-US" dirty="0"/>
              <a:t>Visit Top landmark destinations</a:t>
            </a:r>
          </a:p>
          <a:p>
            <a:pPr marL="285750" indent="-285750">
              <a:buFont typeface="Arial" panose="020B0604020202020204" pitchFamily="34" charset="0"/>
              <a:buChar char="•"/>
            </a:pPr>
            <a:r>
              <a:rPr lang="en-US" dirty="0"/>
              <a:t>University Tours</a:t>
            </a:r>
          </a:p>
          <a:p>
            <a:pPr marL="285750" indent="-285750">
              <a:buFont typeface="Arial" panose="020B0604020202020204" pitchFamily="34" charset="0"/>
              <a:buChar char="•"/>
            </a:pPr>
            <a:r>
              <a:rPr lang="en-US" dirty="0"/>
              <a:t>Experience Canada’s true North culture</a:t>
            </a:r>
          </a:p>
          <a:p>
            <a:pPr marL="285750" indent="-285750">
              <a:buFont typeface="Arial" panose="020B0604020202020204" pitchFamily="34" charset="0"/>
              <a:buChar char="•"/>
            </a:pPr>
            <a:r>
              <a:rPr lang="en-US" dirty="0"/>
              <a:t>Homestay experience independently</a:t>
            </a:r>
          </a:p>
          <a:p>
            <a:pPr marL="285750" indent="-285750">
              <a:buFont typeface="Arial" panose="020B0604020202020204" pitchFamily="34" charset="0"/>
              <a:buChar char="•"/>
            </a:pPr>
            <a:r>
              <a:rPr lang="en-US" dirty="0"/>
              <a:t>Canadian cultural experience with Native language speakers</a:t>
            </a:r>
          </a:p>
          <a:p>
            <a:pPr marL="285750" indent="-285750">
              <a:buFont typeface="Arial" panose="020B0604020202020204" pitchFamily="34" charset="0"/>
              <a:buChar char="•"/>
            </a:pPr>
            <a:r>
              <a:rPr lang="en-US" dirty="0"/>
              <a:t>Afternoon activities</a:t>
            </a:r>
          </a:p>
          <a:p>
            <a:pPr marL="285750" indent="-285750">
              <a:buFont typeface="Arial" panose="020B0604020202020204" pitchFamily="34" charset="0"/>
              <a:buChar char="•"/>
            </a:pPr>
            <a:r>
              <a:rPr lang="en-US" dirty="0"/>
              <a:t>Flight tickets</a:t>
            </a:r>
          </a:p>
          <a:p>
            <a:pPr marL="285750" indent="-285750">
              <a:buFont typeface="Arial" panose="020B0604020202020204" pitchFamily="34" charset="0"/>
              <a:buChar char="•"/>
            </a:pPr>
            <a:r>
              <a:rPr lang="en-US" dirty="0"/>
              <a:t>Visas</a:t>
            </a:r>
          </a:p>
          <a:p>
            <a:pPr marL="285750" indent="-285750">
              <a:buFont typeface="Arial" panose="020B0604020202020204" pitchFamily="34" charset="0"/>
              <a:buChar char="•"/>
            </a:pPr>
            <a:r>
              <a:rPr lang="en-US" dirty="0"/>
              <a:t>Insurance</a:t>
            </a:r>
          </a:p>
          <a:p>
            <a:pPr marL="285750" indent="-285750">
              <a:buFont typeface="Arial" panose="020B0604020202020204" pitchFamily="34" charset="0"/>
              <a:buChar char="•"/>
            </a:pPr>
            <a:r>
              <a:rPr lang="en-US" dirty="0"/>
              <a:t>Seminars and talks on your Future</a:t>
            </a:r>
          </a:p>
          <a:p>
            <a:pPr marL="285750" indent="-285750">
              <a:buFont typeface="Arial" panose="020B0604020202020204" pitchFamily="34" charset="0"/>
              <a:buChar char="•"/>
            </a:pPr>
            <a:r>
              <a:rPr lang="en-US" dirty="0"/>
              <a:t>Career exploration and education options in Canada</a:t>
            </a:r>
          </a:p>
          <a:p>
            <a:pPr marL="285750" indent="-285750">
              <a:buFont typeface="Arial" panose="020B0604020202020204" pitchFamily="34" charset="0"/>
              <a:buChar char="•"/>
            </a:pPr>
            <a:r>
              <a:rPr lang="en-US" dirty="0"/>
              <a:t>Free consultation and advising</a:t>
            </a:r>
          </a:p>
        </p:txBody>
      </p:sp>
      <p:pic>
        <p:nvPicPr>
          <p:cNvPr id="48" name="Picture 47" descr="A picture containing cartoon, graphics, graphic design, clipart&#10;&#10;Description automatically generated">
            <a:extLst>
              <a:ext uri="{FF2B5EF4-FFF2-40B4-BE49-F238E27FC236}">
                <a16:creationId xmlns:a16="http://schemas.microsoft.com/office/drawing/2014/main" id="{CC75A110-F524-9540-87B7-4503C7B3AD15}"/>
              </a:ext>
            </a:extLst>
          </p:cNvPr>
          <p:cNvPicPr>
            <a:picLocks noChangeAspect="1"/>
          </p:cNvPicPr>
          <p:nvPr/>
        </p:nvPicPr>
        <p:blipFill>
          <a:blip r:embed="rId7"/>
          <a:stretch>
            <a:fillRect/>
          </a:stretch>
        </p:blipFill>
        <p:spPr>
          <a:xfrm>
            <a:off x="2655866" y="-149470"/>
            <a:ext cx="1273743" cy="1305150"/>
          </a:xfrm>
          <a:prstGeom prst="rect">
            <a:avLst/>
          </a:prstGeom>
        </p:spPr>
      </p:pic>
      <p:pic>
        <p:nvPicPr>
          <p:cNvPr id="50" name="Picture 49" descr="A picture containing cartoon, graphics, graphic design, clipart&#10;&#10;Description automatically generated">
            <a:extLst>
              <a:ext uri="{FF2B5EF4-FFF2-40B4-BE49-F238E27FC236}">
                <a16:creationId xmlns:a16="http://schemas.microsoft.com/office/drawing/2014/main" id="{F9E16D7B-0D4D-4943-B74D-F0B81C92C6C8}"/>
              </a:ext>
            </a:extLst>
          </p:cNvPr>
          <p:cNvPicPr>
            <a:picLocks noChangeAspect="1"/>
          </p:cNvPicPr>
          <p:nvPr/>
        </p:nvPicPr>
        <p:blipFill>
          <a:blip r:embed="rId7"/>
          <a:stretch>
            <a:fillRect/>
          </a:stretch>
        </p:blipFill>
        <p:spPr>
          <a:xfrm>
            <a:off x="8469251" y="-149470"/>
            <a:ext cx="1273743" cy="1305150"/>
          </a:xfrm>
          <a:prstGeom prst="rect">
            <a:avLst/>
          </a:prstGeom>
        </p:spPr>
      </p:pic>
    </p:spTree>
    <p:extLst>
      <p:ext uri="{BB962C8B-B14F-4D97-AF65-F5344CB8AC3E}">
        <p14:creationId xmlns:p14="http://schemas.microsoft.com/office/powerpoint/2010/main" val="2659131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gs>
            <a:gs pos="100000">
              <a:schemeClr val="accent2">
                <a:lumMod val="60000"/>
                <a:lumOff val="40000"/>
              </a:schemeClr>
            </a:gs>
            <a:gs pos="59000">
              <a:schemeClr val="accent2"/>
            </a:gs>
          </a:gsLst>
          <a:lin ang="5400000" scaled="1"/>
          <a:tileRect/>
        </a:gradFill>
        <a:effectLst/>
      </p:bgPr>
    </p:bg>
    <p:spTree>
      <p:nvGrpSpPr>
        <p:cNvPr id="1" name=""/>
        <p:cNvGrpSpPr/>
        <p:nvPr/>
      </p:nvGrpSpPr>
      <p:grpSpPr>
        <a:xfrm>
          <a:off x="0" y="0"/>
          <a:ext cx="0" cy="0"/>
          <a:chOff x="0" y="0"/>
          <a:chExt cx="0" cy="0"/>
        </a:xfrm>
      </p:grpSpPr>
      <p:pic>
        <p:nvPicPr>
          <p:cNvPr id="5" name="Picture 4" descr="A picture containing cartoon, graphics, graphic design, clipart&#10;&#10;Description automatically generated">
            <a:extLst>
              <a:ext uri="{FF2B5EF4-FFF2-40B4-BE49-F238E27FC236}">
                <a16:creationId xmlns:a16="http://schemas.microsoft.com/office/drawing/2014/main" id="{D9630018-7E76-2740-9907-842A4873431D}"/>
              </a:ext>
            </a:extLst>
          </p:cNvPr>
          <p:cNvPicPr>
            <a:picLocks noChangeAspect="1"/>
          </p:cNvPicPr>
          <p:nvPr/>
        </p:nvPicPr>
        <p:blipFill>
          <a:blip r:embed="rId2"/>
          <a:stretch>
            <a:fillRect/>
          </a:stretch>
        </p:blipFill>
        <p:spPr>
          <a:xfrm>
            <a:off x="2278743" y="-147764"/>
            <a:ext cx="2207149" cy="2261572"/>
          </a:xfrm>
          <a:prstGeom prst="rect">
            <a:avLst/>
          </a:prstGeom>
        </p:spPr>
      </p:pic>
      <p:pic>
        <p:nvPicPr>
          <p:cNvPr id="8" name="Picture 7" descr="A picture containing sky, outdoor, building, road&#10;&#10;Description automatically generated">
            <a:extLst>
              <a:ext uri="{FF2B5EF4-FFF2-40B4-BE49-F238E27FC236}">
                <a16:creationId xmlns:a16="http://schemas.microsoft.com/office/drawing/2014/main" id="{48C2AD0B-6A9E-DC49-88CF-FC915110F014}"/>
              </a:ext>
            </a:extLst>
          </p:cNvPr>
          <p:cNvPicPr>
            <a:picLocks noChangeAspect="1"/>
          </p:cNvPicPr>
          <p:nvPr/>
        </p:nvPicPr>
        <p:blipFill>
          <a:blip r:embed="rId3"/>
          <a:stretch>
            <a:fillRect/>
          </a:stretch>
        </p:blipFill>
        <p:spPr>
          <a:xfrm>
            <a:off x="9267655" y="84668"/>
            <a:ext cx="2875632" cy="2154966"/>
          </a:xfrm>
          <a:prstGeom prst="rect">
            <a:avLst/>
          </a:prstGeom>
        </p:spPr>
      </p:pic>
      <p:pic>
        <p:nvPicPr>
          <p:cNvPr id="10" name="Picture 9" descr="A picture containing outdoor, sky, tree, grass&#10;&#10;Description automatically generated">
            <a:extLst>
              <a:ext uri="{FF2B5EF4-FFF2-40B4-BE49-F238E27FC236}">
                <a16:creationId xmlns:a16="http://schemas.microsoft.com/office/drawing/2014/main" id="{32883589-477A-9F48-8452-894B9A8920D0}"/>
              </a:ext>
            </a:extLst>
          </p:cNvPr>
          <p:cNvPicPr>
            <a:picLocks noChangeAspect="1"/>
          </p:cNvPicPr>
          <p:nvPr/>
        </p:nvPicPr>
        <p:blipFill>
          <a:blip r:embed="rId4"/>
          <a:stretch>
            <a:fillRect/>
          </a:stretch>
        </p:blipFill>
        <p:spPr>
          <a:xfrm>
            <a:off x="9267655" y="2261572"/>
            <a:ext cx="2875632" cy="1617938"/>
          </a:xfrm>
          <a:prstGeom prst="rect">
            <a:avLst/>
          </a:prstGeom>
        </p:spPr>
      </p:pic>
      <p:pic>
        <p:nvPicPr>
          <p:cNvPr id="12" name="Picture 11" descr="A train in front of Stratosphere Las Vegas&#10;&#10;Description automatically generated with low confidence">
            <a:extLst>
              <a:ext uri="{FF2B5EF4-FFF2-40B4-BE49-F238E27FC236}">
                <a16:creationId xmlns:a16="http://schemas.microsoft.com/office/drawing/2014/main" id="{33497DA5-260B-C44A-8C7B-1CEB07630F61}"/>
              </a:ext>
            </a:extLst>
          </p:cNvPr>
          <p:cNvPicPr>
            <a:picLocks noChangeAspect="1"/>
          </p:cNvPicPr>
          <p:nvPr/>
        </p:nvPicPr>
        <p:blipFill rotWithShape="1">
          <a:blip r:embed="rId5"/>
          <a:srcRect r="18565"/>
          <a:stretch/>
        </p:blipFill>
        <p:spPr>
          <a:xfrm>
            <a:off x="6739464" y="84668"/>
            <a:ext cx="2472268" cy="3794843"/>
          </a:xfrm>
          <a:prstGeom prst="rect">
            <a:avLst/>
          </a:prstGeom>
        </p:spPr>
      </p:pic>
      <p:sp>
        <p:nvSpPr>
          <p:cNvPr id="13" name="TextBox 12">
            <a:extLst>
              <a:ext uri="{FF2B5EF4-FFF2-40B4-BE49-F238E27FC236}">
                <a16:creationId xmlns:a16="http://schemas.microsoft.com/office/drawing/2014/main" id="{5851B5A8-995B-C042-91AA-5F2155826795}"/>
              </a:ext>
            </a:extLst>
          </p:cNvPr>
          <p:cNvSpPr txBox="1"/>
          <p:nvPr/>
        </p:nvSpPr>
        <p:spPr>
          <a:xfrm>
            <a:off x="386034" y="2017461"/>
            <a:ext cx="5574840" cy="830997"/>
          </a:xfrm>
          <a:prstGeom prst="rect">
            <a:avLst/>
          </a:prstGeom>
          <a:noFill/>
        </p:spPr>
        <p:txBody>
          <a:bodyPr wrap="square" rtlCol="0">
            <a:spAutoFit/>
          </a:bodyPr>
          <a:lstStyle/>
          <a:p>
            <a:r>
              <a:rPr lang="en-US" sz="2400" dirty="0">
                <a:latin typeface="Bodoni 72 Smallcaps Book" pitchFamily="2" charset="0"/>
                <a:cs typeface="Farah" pitchFamily="2" charset="-78"/>
              </a:rPr>
              <a:t>Learn more and educate yourself about your Canadian Future in 2 Months or Less!</a:t>
            </a:r>
          </a:p>
        </p:txBody>
      </p:sp>
      <p:sp>
        <p:nvSpPr>
          <p:cNvPr id="15" name="TextBox 14">
            <a:extLst>
              <a:ext uri="{FF2B5EF4-FFF2-40B4-BE49-F238E27FC236}">
                <a16:creationId xmlns:a16="http://schemas.microsoft.com/office/drawing/2014/main" id="{0C31F071-8119-4940-B05A-A28834427CE4}"/>
              </a:ext>
            </a:extLst>
          </p:cNvPr>
          <p:cNvSpPr txBox="1"/>
          <p:nvPr/>
        </p:nvSpPr>
        <p:spPr>
          <a:xfrm>
            <a:off x="623775" y="2930903"/>
            <a:ext cx="4712981" cy="523220"/>
          </a:xfrm>
          <a:prstGeom prst="rect">
            <a:avLst/>
          </a:prstGeom>
          <a:noFill/>
        </p:spPr>
        <p:txBody>
          <a:bodyPr wrap="square" rtlCol="0">
            <a:spAutoFit/>
          </a:bodyPr>
          <a:lstStyle/>
          <a:p>
            <a:r>
              <a:rPr lang="en-US" sz="2800" dirty="0">
                <a:latin typeface="Bodoni 72 Smallcaps Book" pitchFamily="2" charset="0"/>
              </a:rPr>
              <a:t>Get your timetable made today!</a:t>
            </a:r>
          </a:p>
        </p:txBody>
      </p:sp>
      <p:sp>
        <p:nvSpPr>
          <p:cNvPr id="16" name="Rectangle 15">
            <a:extLst>
              <a:ext uri="{FF2B5EF4-FFF2-40B4-BE49-F238E27FC236}">
                <a16:creationId xmlns:a16="http://schemas.microsoft.com/office/drawing/2014/main" id="{E56AE24C-8BB6-F44A-AA6F-198FD5B6C03A}"/>
              </a:ext>
            </a:extLst>
          </p:cNvPr>
          <p:cNvSpPr/>
          <p:nvPr/>
        </p:nvSpPr>
        <p:spPr>
          <a:xfrm>
            <a:off x="328313" y="3765431"/>
            <a:ext cx="5767687" cy="2882111"/>
          </a:xfrm>
          <a:prstGeom prst="rect">
            <a:avLst/>
          </a:prstGeom>
          <a:ln>
            <a:solidFill>
              <a:schemeClr val="bg2">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A8935786-3588-0146-AFD1-B746259AE3A4}"/>
              </a:ext>
            </a:extLst>
          </p:cNvPr>
          <p:cNvSpPr txBox="1"/>
          <p:nvPr/>
        </p:nvSpPr>
        <p:spPr>
          <a:xfrm>
            <a:off x="420576" y="3879510"/>
            <a:ext cx="5119381" cy="2385268"/>
          </a:xfrm>
          <a:prstGeom prst="rect">
            <a:avLst/>
          </a:prstGeom>
          <a:noFill/>
        </p:spPr>
        <p:txBody>
          <a:bodyPr wrap="square" rtlCol="0">
            <a:spAutoFit/>
          </a:bodyPr>
          <a:lstStyle/>
          <a:p>
            <a:r>
              <a:rPr lang="en-US" dirty="0">
                <a:solidFill>
                  <a:srgbClr val="ED9E27"/>
                </a:solidFill>
                <a:latin typeface="Lucida Bright" panose="02040602050505020304" pitchFamily="18" charset="77"/>
              </a:rPr>
              <a:t>Monday to Friday – 10am to 4pm</a:t>
            </a:r>
          </a:p>
          <a:p>
            <a:pPr>
              <a:lnSpc>
                <a:spcPct val="150000"/>
              </a:lnSpc>
            </a:pPr>
            <a:r>
              <a:rPr lang="en-US" dirty="0">
                <a:solidFill>
                  <a:srgbClr val="ED9E27"/>
                </a:solidFill>
                <a:latin typeface="Lucida Bright" panose="02040602050505020304" pitchFamily="18" charset="77"/>
              </a:rPr>
              <a:t>Language studies (ESL), SSAT, SAT, IELTS</a:t>
            </a:r>
          </a:p>
          <a:p>
            <a:r>
              <a:rPr lang="en-US" sz="1400" dirty="0">
                <a:solidFill>
                  <a:srgbClr val="ED9E27"/>
                </a:solidFill>
                <a:latin typeface="Lucida Bright" panose="02040602050505020304" pitchFamily="18" charset="77"/>
              </a:rPr>
              <a:t>We also offer High School Credit Courses and Junior Public Speaking programs for Local Students.</a:t>
            </a:r>
          </a:p>
          <a:p>
            <a:pPr>
              <a:lnSpc>
                <a:spcPct val="150000"/>
              </a:lnSpc>
            </a:pPr>
            <a:r>
              <a:rPr lang="en-US" sz="1600" dirty="0">
                <a:solidFill>
                  <a:srgbClr val="ED9E27"/>
                </a:solidFill>
                <a:latin typeface="Farah" pitchFamily="2" charset="-78"/>
                <a:cs typeface="Farah" pitchFamily="2" charset="-78"/>
              </a:rPr>
              <a:t>Camp Activities</a:t>
            </a:r>
          </a:p>
          <a:p>
            <a:pPr>
              <a:lnSpc>
                <a:spcPct val="150000"/>
              </a:lnSpc>
            </a:pPr>
            <a:r>
              <a:rPr lang="en-US" sz="1600" dirty="0">
                <a:solidFill>
                  <a:srgbClr val="ED9E27"/>
                </a:solidFill>
                <a:latin typeface="Farah" pitchFamily="2" charset="-78"/>
                <a:cs typeface="Farah" pitchFamily="2" charset="-78"/>
              </a:rPr>
              <a:t>Friday to Sunday – Trips and Activities</a:t>
            </a:r>
          </a:p>
          <a:p>
            <a:r>
              <a:rPr lang="en-US" sz="1400" dirty="0">
                <a:solidFill>
                  <a:srgbClr val="FF0000"/>
                </a:solidFill>
                <a:latin typeface="Helvetica" pitchFamily="2" charset="0"/>
              </a:rPr>
              <a:t>For more details, please refer to next page.</a:t>
            </a:r>
          </a:p>
          <a:p>
            <a:endParaRPr lang="en-US" sz="1400" dirty="0">
              <a:solidFill>
                <a:schemeClr val="bg1"/>
              </a:solidFill>
              <a:latin typeface="Helvetica" pitchFamily="2" charset="0"/>
            </a:endParaRPr>
          </a:p>
        </p:txBody>
      </p:sp>
      <p:sp>
        <p:nvSpPr>
          <p:cNvPr id="18" name="TextBox 17">
            <a:extLst>
              <a:ext uri="{FF2B5EF4-FFF2-40B4-BE49-F238E27FC236}">
                <a16:creationId xmlns:a16="http://schemas.microsoft.com/office/drawing/2014/main" id="{D6AECBAA-4EEB-754F-8A54-A4FA385BBF21}"/>
              </a:ext>
            </a:extLst>
          </p:cNvPr>
          <p:cNvSpPr txBox="1"/>
          <p:nvPr/>
        </p:nvSpPr>
        <p:spPr>
          <a:xfrm>
            <a:off x="420576" y="6003168"/>
            <a:ext cx="3077366" cy="523220"/>
          </a:xfrm>
          <a:prstGeom prst="rect">
            <a:avLst/>
          </a:prstGeom>
          <a:noFill/>
        </p:spPr>
        <p:txBody>
          <a:bodyPr wrap="square" rtlCol="0">
            <a:spAutoFit/>
          </a:bodyPr>
          <a:lstStyle/>
          <a:p>
            <a:r>
              <a:rPr lang="en-US" sz="1400" dirty="0">
                <a:solidFill>
                  <a:srgbClr val="ED9E27"/>
                </a:solidFill>
                <a:latin typeface="Lucida Bright" panose="02040602050505020304" pitchFamily="18" charset="77"/>
              </a:rPr>
              <a:t>Principal +1 416 219 4748</a:t>
            </a:r>
          </a:p>
          <a:p>
            <a:r>
              <a:rPr lang="en-US" sz="1400" dirty="0">
                <a:solidFill>
                  <a:srgbClr val="ED9E27"/>
                </a:solidFill>
                <a:latin typeface="Lucida Bright" panose="02040602050505020304" pitchFamily="18" charset="77"/>
              </a:rPr>
              <a:t>www.worldlifeedu.ca</a:t>
            </a:r>
          </a:p>
        </p:txBody>
      </p:sp>
      <p:pic>
        <p:nvPicPr>
          <p:cNvPr id="20" name="Picture 19" descr="A group of people standing on a rocky beach&#10;&#10;Description automatically generated">
            <a:extLst>
              <a:ext uri="{FF2B5EF4-FFF2-40B4-BE49-F238E27FC236}">
                <a16:creationId xmlns:a16="http://schemas.microsoft.com/office/drawing/2014/main" id="{288F2B45-9552-2341-ABDA-E4AF45B1FEA9}"/>
              </a:ext>
            </a:extLst>
          </p:cNvPr>
          <p:cNvPicPr>
            <a:picLocks noChangeAspect="1"/>
          </p:cNvPicPr>
          <p:nvPr/>
        </p:nvPicPr>
        <p:blipFill>
          <a:blip r:embed="rId6"/>
          <a:stretch>
            <a:fillRect/>
          </a:stretch>
        </p:blipFill>
        <p:spPr>
          <a:xfrm>
            <a:off x="6746850" y="3911114"/>
            <a:ext cx="3524532" cy="2862218"/>
          </a:xfrm>
          <a:prstGeom prst="rect">
            <a:avLst/>
          </a:prstGeom>
        </p:spPr>
      </p:pic>
      <p:pic>
        <p:nvPicPr>
          <p:cNvPr id="22" name="Picture 21" descr="A group of people wearing plastic ponchos&#10;&#10;Description automatically generated with medium confidence">
            <a:extLst>
              <a:ext uri="{FF2B5EF4-FFF2-40B4-BE49-F238E27FC236}">
                <a16:creationId xmlns:a16="http://schemas.microsoft.com/office/drawing/2014/main" id="{D98C2954-B259-D449-93A5-D73AFFB8F7CE}"/>
              </a:ext>
            </a:extLst>
          </p:cNvPr>
          <p:cNvPicPr>
            <a:picLocks noChangeAspect="1"/>
          </p:cNvPicPr>
          <p:nvPr/>
        </p:nvPicPr>
        <p:blipFill>
          <a:blip r:embed="rId7"/>
          <a:stretch>
            <a:fillRect/>
          </a:stretch>
        </p:blipFill>
        <p:spPr>
          <a:xfrm>
            <a:off x="10336569" y="3911114"/>
            <a:ext cx="1806718" cy="2862218"/>
          </a:xfrm>
          <a:prstGeom prst="rect">
            <a:avLst/>
          </a:prstGeom>
        </p:spPr>
      </p:pic>
      <p:sp>
        <p:nvSpPr>
          <p:cNvPr id="23" name="Rectangle 22">
            <a:extLst>
              <a:ext uri="{FF2B5EF4-FFF2-40B4-BE49-F238E27FC236}">
                <a16:creationId xmlns:a16="http://schemas.microsoft.com/office/drawing/2014/main" id="{CFB7326D-F715-944B-92B4-D11183DF08BC}"/>
              </a:ext>
            </a:extLst>
          </p:cNvPr>
          <p:cNvSpPr/>
          <p:nvPr/>
        </p:nvSpPr>
        <p:spPr>
          <a:xfrm>
            <a:off x="7205131" y="3454123"/>
            <a:ext cx="1540933" cy="311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CN Tower</a:t>
            </a:r>
          </a:p>
        </p:txBody>
      </p:sp>
      <p:sp>
        <p:nvSpPr>
          <p:cNvPr id="24" name="Rectangle 23">
            <a:extLst>
              <a:ext uri="{FF2B5EF4-FFF2-40B4-BE49-F238E27FC236}">
                <a16:creationId xmlns:a16="http://schemas.microsoft.com/office/drawing/2014/main" id="{2D4A18B6-E6E2-6148-9C0C-7AC9E65CF7A7}"/>
              </a:ext>
            </a:extLst>
          </p:cNvPr>
          <p:cNvSpPr/>
          <p:nvPr/>
        </p:nvSpPr>
        <p:spPr>
          <a:xfrm>
            <a:off x="10216349" y="1907315"/>
            <a:ext cx="978244" cy="311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TMU</a:t>
            </a:r>
          </a:p>
        </p:txBody>
      </p:sp>
      <p:sp>
        <p:nvSpPr>
          <p:cNvPr id="25" name="Rectangle 24">
            <a:extLst>
              <a:ext uri="{FF2B5EF4-FFF2-40B4-BE49-F238E27FC236}">
                <a16:creationId xmlns:a16="http://schemas.microsoft.com/office/drawing/2014/main" id="{60732B94-4D21-AD41-B994-3D94EA82099F}"/>
              </a:ext>
            </a:extLst>
          </p:cNvPr>
          <p:cNvSpPr/>
          <p:nvPr/>
        </p:nvSpPr>
        <p:spPr>
          <a:xfrm>
            <a:off x="7726722" y="6370734"/>
            <a:ext cx="1540933" cy="311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Lakeside Park</a:t>
            </a:r>
          </a:p>
        </p:txBody>
      </p:sp>
      <p:sp>
        <p:nvSpPr>
          <p:cNvPr id="26" name="Rectangle 25">
            <a:extLst>
              <a:ext uri="{FF2B5EF4-FFF2-40B4-BE49-F238E27FC236}">
                <a16:creationId xmlns:a16="http://schemas.microsoft.com/office/drawing/2014/main" id="{90E7A9B3-7B05-964A-8748-CF8236A1E984}"/>
              </a:ext>
            </a:extLst>
          </p:cNvPr>
          <p:cNvSpPr/>
          <p:nvPr/>
        </p:nvSpPr>
        <p:spPr>
          <a:xfrm>
            <a:off x="10469461" y="6397343"/>
            <a:ext cx="1540933" cy="311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Niagara Falls</a:t>
            </a:r>
          </a:p>
        </p:txBody>
      </p:sp>
      <p:sp>
        <p:nvSpPr>
          <p:cNvPr id="27" name="Rectangle 26">
            <a:extLst>
              <a:ext uri="{FF2B5EF4-FFF2-40B4-BE49-F238E27FC236}">
                <a16:creationId xmlns:a16="http://schemas.microsoft.com/office/drawing/2014/main" id="{9F7EDD3D-8875-6949-B9D2-BA6E6D885722}"/>
              </a:ext>
            </a:extLst>
          </p:cNvPr>
          <p:cNvSpPr/>
          <p:nvPr/>
        </p:nvSpPr>
        <p:spPr>
          <a:xfrm>
            <a:off x="10373135" y="3519248"/>
            <a:ext cx="664672" cy="3113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UFT</a:t>
            </a:r>
          </a:p>
        </p:txBody>
      </p:sp>
    </p:spTree>
    <p:extLst>
      <p:ext uri="{BB962C8B-B14F-4D97-AF65-F5344CB8AC3E}">
        <p14:creationId xmlns:p14="http://schemas.microsoft.com/office/powerpoint/2010/main" val="1376110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6C6733-A4E2-6543-8B06-B682D395EDD6}"/>
              </a:ext>
            </a:extLst>
          </p:cNvPr>
          <p:cNvSpPr/>
          <p:nvPr/>
        </p:nvSpPr>
        <p:spPr>
          <a:xfrm>
            <a:off x="0" y="0"/>
            <a:ext cx="12192000" cy="1930400"/>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artoon, graphics, graphic design, clipart&#10;&#10;Description automatically generated">
            <a:extLst>
              <a:ext uri="{FF2B5EF4-FFF2-40B4-BE49-F238E27FC236}">
                <a16:creationId xmlns:a16="http://schemas.microsoft.com/office/drawing/2014/main" id="{D1FF6013-265D-1A47-AECF-4B925BFF18F2}"/>
              </a:ext>
            </a:extLst>
          </p:cNvPr>
          <p:cNvPicPr>
            <a:picLocks noChangeAspect="1"/>
          </p:cNvPicPr>
          <p:nvPr/>
        </p:nvPicPr>
        <p:blipFill rotWithShape="1">
          <a:blip r:embed="rId4"/>
          <a:srcRect l="8616" t="12553" r="12121" b="10090"/>
          <a:stretch/>
        </p:blipFill>
        <p:spPr>
          <a:xfrm>
            <a:off x="10127299" y="0"/>
            <a:ext cx="1778001" cy="1778000"/>
          </a:xfrm>
          <a:prstGeom prst="rect">
            <a:avLst/>
          </a:prstGeom>
        </p:spPr>
      </p:pic>
      <p:sp>
        <p:nvSpPr>
          <p:cNvPr id="9" name="TextBox 8">
            <a:extLst>
              <a:ext uri="{FF2B5EF4-FFF2-40B4-BE49-F238E27FC236}">
                <a16:creationId xmlns:a16="http://schemas.microsoft.com/office/drawing/2014/main" id="{33BF658A-F748-2F43-963D-E31093A88E24}"/>
              </a:ext>
            </a:extLst>
          </p:cNvPr>
          <p:cNvSpPr txBox="1"/>
          <p:nvPr/>
        </p:nvSpPr>
        <p:spPr>
          <a:xfrm>
            <a:off x="1411602" y="280368"/>
            <a:ext cx="7282499" cy="1200329"/>
          </a:xfrm>
          <a:prstGeom prst="rect">
            <a:avLst/>
          </a:prstGeom>
          <a:noFill/>
        </p:spPr>
        <p:txBody>
          <a:bodyPr wrap="square" rtlCol="0">
            <a:spAutoFit/>
          </a:bodyPr>
          <a:lstStyle/>
          <a:p>
            <a:r>
              <a:rPr lang="en-US" sz="3600" dirty="0">
                <a:solidFill>
                  <a:schemeClr val="bg1"/>
                </a:solidFill>
                <a:latin typeface="Big Caslon Medium" panose="02000603090000020003" pitchFamily="2" charset="-79"/>
                <a:cs typeface="Big Caslon Medium" panose="02000603090000020003" pitchFamily="2" charset="-79"/>
              </a:rPr>
              <a:t>CULTURALLY IMMERSIVE COURSES </a:t>
            </a:r>
          </a:p>
        </p:txBody>
      </p:sp>
      <p:sp>
        <p:nvSpPr>
          <p:cNvPr id="10" name="TextBox 9">
            <a:extLst>
              <a:ext uri="{FF2B5EF4-FFF2-40B4-BE49-F238E27FC236}">
                <a16:creationId xmlns:a16="http://schemas.microsoft.com/office/drawing/2014/main" id="{DB2BC35B-8B03-8A4A-9998-DF435AEE234C}"/>
              </a:ext>
            </a:extLst>
          </p:cNvPr>
          <p:cNvSpPr txBox="1"/>
          <p:nvPr/>
        </p:nvSpPr>
        <p:spPr>
          <a:xfrm>
            <a:off x="1411602" y="1480697"/>
            <a:ext cx="6885731" cy="369332"/>
          </a:xfrm>
          <a:prstGeom prst="rect">
            <a:avLst/>
          </a:prstGeom>
          <a:noFill/>
        </p:spPr>
        <p:txBody>
          <a:bodyPr wrap="square" rtlCol="0">
            <a:spAutoFit/>
          </a:bodyPr>
          <a:lstStyle/>
          <a:p>
            <a:r>
              <a:rPr lang="en-US" dirty="0">
                <a:solidFill>
                  <a:schemeClr val="accent2">
                    <a:lumMod val="60000"/>
                    <a:lumOff val="40000"/>
                  </a:schemeClr>
                </a:solidFill>
                <a:latin typeface="Lucida Bright" panose="02040602050505020304" pitchFamily="18" charset="77"/>
              </a:rPr>
              <a:t>SUMMER ENRICHMENT AND STUDY TOUR PROGRAM </a:t>
            </a:r>
          </a:p>
        </p:txBody>
      </p:sp>
      <p:sp>
        <p:nvSpPr>
          <p:cNvPr id="11" name="Rectangle 10">
            <a:extLst>
              <a:ext uri="{FF2B5EF4-FFF2-40B4-BE49-F238E27FC236}">
                <a16:creationId xmlns:a16="http://schemas.microsoft.com/office/drawing/2014/main" id="{942FB162-9232-484A-9F96-AF45508BBA12}"/>
              </a:ext>
            </a:extLst>
          </p:cNvPr>
          <p:cNvSpPr/>
          <p:nvPr/>
        </p:nvSpPr>
        <p:spPr>
          <a:xfrm>
            <a:off x="1208186" y="2775885"/>
            <a:ext cx="2703198" cy="2770325"/>
          </a:xfrm>
          <a:prstGeom prst="rect">
            <a:avLst/>
          </a:prstGeom>
          <a:solidFill>
            <a:schemeClr val="accent3">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A81384-473E-4D4D-8B89-A3B68C317E3D}"/>
              </a:ext>
            </a:extLst>
          </p:cNvPr>
          <p:cNvSpPr txBox="1"/>
          <p:nvPr/>
        </p:nvSpPr>
        <p:spPr>
          <a:xfrm>
            <a:off x="1441126" y="2907141"/>
            <a:ext cx="2302933" cy="646331"/>
          </a:xfrm>
          <a:prstGeom prst="rect">
            <a:avLst/>
          </a:prstGeom>
          <a:noFill/>
        </p:spPr>
        <p:txBody>
          <a:bodyPr wrap="square" rtlCol="0">
            <a:spAutoFit/>
          </a:bodyPr>
          <a:lstStyle/>
          <a:p>
            <a:pPr algn="ctr"/>
            <a:r>
              <a:rPr lang="en-US" dirty="0">
                <a:latin typeface="Lucida Bright" panose="02040602050505020304" pitchFamily="18" charset="77"/>
                <a:cs typeface="Big Caslon Medium" panose="02000603090000020003" pitchFamily="2" charset="-79"/>
              </a:rPr>
              <a:t>VISA </a:t>
            </a:r>
          </a:p>
          <a:p>
            <a:pPr algn="ctr"/>
            <a:r>
              <a:rPr lang="en-US" dirty="0">
                <a:latin typeface="Lucida Bright" panose="02040602050505020304" pitchFamily="18" charset="77"/>
                <a:cs typeface="Big Caslon Medium" panose="02000603090000020003" pitchFamily="2" charset="-79"/>
              </a:rPr>
              <a:t>SERVICES </a:t>
            </a:r>
          </a:p>
        </p:txBody>
      </p:sp>
      <p:sp>
        <p:nvSpPr>
          <p:cNvPr id="13" name="TextBox 12">
            <a:extLst>
              <a:ext uri="{FF2B5EF4-FFF2-40B4-BE49-F238E27FC236}">
                <a16:creationId xmlns:a16="http://schemas.microsoft.com/office/drawing/2014/main" id="{B12A29BF-A83F-4A44-9EEE-822299691DDE}"/>
              </a:ext>
            </a:extLst>
          </p:cNvPr>
          <p:cNvSpPr txBox="1"/>
          <p:nvPr/>
        </p:nvSpPr>
        <p:spPr>
          <a:xfrm>
            <a:off x="1273802" y="3684727"/>
            <a:ext cx="2637582" cy="1754326"/>
          </a:xfrm>
          <a:prstGeom prst="rect">
            <a:avLst/>
          </a:prstGeom>
          <a:noFill/>
        </p:spPr>
        <p:txBody>
          <a:bodyPr wrap="square" rtlCol="0">
            <a:spAutoFit/>
          </a:bodyPr>
          <a:lstStyle/>
          <a:p>
            <a:pPr algn="ctr"/>
            <a:r>
              <a:rPr lang="en-US" dirty="0"/>
              <a:t>SHORT TERM STUDENTS (STUDYING FOR 6 MONTHS OR LESS)</a:t>
            </a:r>
          </a:p>
          <a:p>
            <a:pPr algn="ctr"/>
            <a:r>
              <a:rPr lang="en-US" dirty="0"/>
              <a:t>Our representative can do the paperwork for the visas.</a:t>
            </a:r>
          </a:p>
        </p:txBody>
      </p:sp>
      <p:sp>
        <p:nvSpPr>
          <p:cNvPr id="14" name="Rectangle 13">
            <a:extLst>
              <a:ext uri="{FF2B5EF4-FFF2-40B4-BE49-F238E27FC236}">
                <a16:creationId xmlns:a16="http://schemas.microsoft.com/office/drawing/2014/main" id="{5F4C6F45-9240-404B-8FEE-0DC0CC2BE42E}"/>
              </a:ext>
            </a:extLst>
          </p:cNvPr>
          <p:cNvSpPr/>
          <p:nvPr/>
        </p:nvSpPr>
        <p:spPr>
          <a:xfrm>
            <a:off x="4775200" y="2210768"/>
            <a:ext cx="7130100" cy="4199467"/>
          </a:xfrm>
          <a:prstGeom prst="rect">
            <a:avLst/>
          </a:prstGeom>
          <a:solidFill>
            <a:srgbClr val="069190">
              <a:alpha val="81000"/>
            </a:srgbClr>
          </a:solidFill>
          <a:ln>
            <a:solidFill>
              <a:srgbClr val="0691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6D3826E-8038-DA47-948F-EB37BAED30F2}"/>
              </a:ext>
            </a:extLst>
          </p:cNvPr>
          <p:cNvSpPr txBox="1"/>
          <p:nvPr/>
        </p:nvSpPr>
        <p:spPr>
          <a:xfrm>
            <a:off x="4961829" y="2504231"/>
            <a:ext cx="4588571" cy="584775"/>
          </a:xfrm>
          <a:prstGeom prst="rect">
            <a:avLst/>
          </a:prstGeom>
          <a:noFill/>
        </p:spPr>
        <p:txBody>
          <a:bodyPr wrap="square" rtlCol="0">
            <a:spAutoFit/>
          </a:bodyPr>
          <a:lstStyle/>
          <a:p>
            <a:r>
              <a:rPr lang="en-US" dirty="0">
                <a:solidFill>
                  <a:schemeClr val="bg1"/>
                </a:solidFill>
                <a:latin typeface="Big Caslon Medium" panose="02000603090000020003" pitchFamily="2" charset="-79"/>
                <a:cs typeface="Big Caslon Medium" panose="02000603090000020003" pitchFamily="2" charset="-79"/>
              </a:rPr>
              <a:t>FRIENDLY ENVIRONMENT</a:t>
            </a:r>
          </a:p>
          <a:p>
            <a:r>
              <a:rPr lang="en-US" sz="1400" dirty="0">
                <a:solidFill>
                  <a:schemeClr val="bg1"/>
                </a:solidFill>
                <a:latin typeface="Big Caslon Medium" panose="02000603090000020003" pitchFamily="2" charset="-79"/>
                <a:cs typeface="Big Caslon Medium" panose="02000603090000020003" pitchFamily="2" charset="-79"/>
              </a:rPr>
              <a:t>WORLD LIFE HIGH SCHOOL</a:t>
            </a:r>
          </a:p>
        </p:txBody>
      </p:sp>
      <p:sp>
        <p:nvSpPr>
          <p:cNvPr id="16" name="TextBox 15">
            <a:extLst>
              <a:ext uri="{FF2B5EF4-FFF2-40B4-BE49-F238E27FC236}">
                <a16:creationId xmlns:a16="http://schemas.microsoft.com/office/drawing/2014/main" id="{0F708AEE-BD65-6949-97DC-13519A53E65B}"/>
              </a:ext>
            </a:extLst>
          </p:cNvPr>
          <p:cNvSpPr txBox="1"/>
          <p:nvPr/>
        </p:nvSpPr>
        <p:spPr>
          <a:xfrm>
            <a:off x="8466225" y="2514445"/>
            <a:ext cx="3522133" cy="584775"/>
          </a:xfrm>
          <a:prstGeom prst="rect">
            <a:avLst/>
          </a:prstGeom>
          <a:noFill/>
        </p:spPr>
        <p:txBody>
          <a:bodyPr wrap="square" rtlCol="0">
            <a:spAutoFit/>
          </a:bodyPr>
          <a:lstStyle/>
          <a:p>
            <a:r>
              <a:rPr lang="en-US" sz="1600" dirty="0">
                <a:solidFill>
                  <a:schemeClr val="bg1"/>
                </a:solidFill>
              </a:rPr>
              <a:t>Make the most important decision of your life in your comfort zone.</a:t>
            </a:r>
          </a:p>
        </p:txBody>
      </p:sp>
      <p:sp>
        <p:nvSpPr>
          <p:cNvPr id="17" name="TextBox 16">
            <a:extLst>
              <a:ext uri="{FF2B5EF4-FFF2-40B4-BE49-F238E27FC236}">
                <a16:creationId xmlns:a16="http://schemas.microsoft.com/office/drawing/2014/main" id="{12C889CF-70C5-3D41-952E-09E8BC11D3C6}"/>
              </a:ext>
            </a:extLst>
          </p:cNvPr>
          <p:cNvSpPr txBox="1"/>
          <p:nvPr/>
        </p:nvSpPr>
        <p:spPr>
          <a:xfrm>
            <a:off x="4961829" y="3684727"/>
            <a:ext cx="3504396" cy="1754326"/>
          </a:xfrm>
          <a:prstGeom prst="rect">
            <a:avLst/>
          </a:prstGeom>
          <a:noFill/>
        </p:spPr>
        <p:txBody>
          <a:bodyPr wrap="square" rtlCol="0">
            <a:spAutoFit/>
          </a:bodyPr>
          <a:lstStyle/>
          <a:p>
            <a:r>
              <a:rPr lang="en-US" dirty="0">
                <a:solidFill>
                  <a:srgbClr val="FECA42"/>
                </a:solidFill>
              </a:rPr>
              <a:t>$4200 CAD – 4 WEEKS /Int</a:t>
            </a:r>
          </a:p>
          <a:p>
            <a:r>
              <a:rPr lang="en-US" dirty="0">
                <a:solidFill>
                  <a:srgbClr val="FECA42"/>
                </a:solidFill>
              </a:rPr>
              <a:t>$1200 CAD – VISA</a:t>
            </a:r>
          </a:p>
          <a:p>
            <a:r>
              <a:rPr lang="en-US" dirty="0">
                <a:solidFill>
                  <a:srgbClr val="FECA42"/>
                </a:solidFill>
              </a:rPr>
              <a:t>$1500 CAD – HOMESTAY </a:t>
            </a:r>
          </a:p>
          <a:p>
            <a:endParaRPr lang="en-US" dirty="0">
              <a:solidFill>
                <a:srgbClr val="FECA42"/>
              </a:solidFill>
            </a:endParaRPr>
          </a:p>
          <a:p>
            <a:r>
              <a:rPr lang="en-US" dirty="0">
                <a:solidFill>
                  <a:srgbClr val="FECA42"/>
                </a:solidFill>
              </a:rPr>
              <a:t>MEALS, PERSONAL AND SHOPPING EXPENSES INCLUDED</a:t>
            </a:r>
          </a:p>
        </p:txBody>
      </p:sp>
      <p:sp>
        <p:nvSpPr>
          <p:cNvPr id="18" name="TextBox 17">
            <a:extLst>
              <a:ext uri="{FF2B5EF4-FFF2-40B4-BE49-F238E27FC236}">
                <a16:creationId xmlns:a16="http://schemas.microsoft.com/office/drawing/2014/main" id="{F5881AAA-1186-434A-A1DB-E289225CBA59}"/>
              </a:ext>
            </a:extLst>
          </p:cNvPr>
          <p:cNvSpPr txBox="1"/>
          <p:nvPr/>
        </p:nvSpPr>
        <p:spPr>
          <a:xfrm>
            <a:off x="4961829" y="5546210"/>
            <a:ext cx="3542316" cy="738664"/>
          </a:xfrm>
          <a:prstGeom prst="rect">
            <a:avLst/>
          </a:prstGeom>
          <a:noFill/>
        </p:spPr>
        <p:txBody>
          <a:bodyPr wrap="square" rtlCol="0">
            <a:spAutoFit/>
          </a:bodyPr>
          <a:lstStyle/>
          <a:p>
            <a:r>
              <a:rPr lang="en-US" sz="1400" dirty="0">
                <a:solidFill>
                  <a:schemeClr val="bg1"/>
                </a:solidFill>
              </a:rPr>
              <a:t>TRIPS: NIAGARA FALLS, 1000 ISLAND, PARLIAMENT HILL, MUSEUMS, CN TOWER AND MUCH MORE!</a:t>
            </a:r>
          </a:p>
        </p:txBody>
      </p:sp>
      <p:sp>
        <p:nvSpPr>
          <p:cNvPr id="19" name="TextBox 18">
            <a:extLst>
              <a:ext uri="{FF2B5EF4-FFF2-40B4-BE49-F238E27FC236}">
                <a16:creationId xmlns:a16="http://schemas.microsoft.com/office/drawing/2014/main" id="{10215209-9B5D-CA4F-9F80-ADDC5FED7794}"/>
              </a:ext>
            </a:extLst>
          </p:cNvPr>
          <p:cNvSpPr txBox="1"/>
          <p:nvPr/>
        </p:nvSpPr>
        <p:spPr>
          <a:xfrm>
            <a:off x="8652854" y="3616506"/>
            <a:ext cx="3252445" cy="2308324"/>
          </a:xfrm>
          <a:prstGeom prst="rect">
            <a:avLst/>
          </a:prstGeom>
          <a:noFill/>
        </p:spPr>
        <p:txBody>
          <a:bodyPr wrap="square" rtlCol="0">
            <a:spAutoFit/>
          </a:bodyPr>
          <a:lstStyle/>
          <a:p>
            <a:pPr>
              <a:lnSpc>
                <a:spcPct val="150000"/>
              </a:lnSpc>
            </a:pPr>
            <a:r>
              <a:rPr lang="en-US" sz="1600" dirty="0">
                <a:solidFill>
                  <a:schemeClr val="bg1"/>
                </a:solidFill>
                <a:latin typeface="Farah" pitchFamily="2" charset="-78"/>
                <a:cs typeface="Farah" pitchFamily="2" charset="-78"/>
              </a:rPr>
              <a:t>VISA SERVICES AVAILABLE</a:t>
            </a:r>
          </a:p>
          <a:p>
            <a:pPr>
              <a:lnSpc>
                <a:spcPct val="150000"/>
              </a:lnSpc>
            </a:pPr>
            <a:r>
              <a:rPr lang="en-US" sz="1600" dirty="0">
                <a:solidFill>
                  <a:schemeClr val="bg1"/>
                </a:solidFill>
                <a:latin typeface="Farah" pitchFamily="2" charset="-78"/>
                <a:cs typeface="Farah" pitchFamily="2" charset="-78"/>
              </a:rPr>
              <a:t>AIRPORT PICK UP AND DROP</a:t>
            </a:r>
          </a:p>
          <a:p>
            <a:pPr>
              <a:lnSpc>
                <a:spcPct val="150000"/>
              </a:lnSpc>
            </a:pPr>
            <a:r>
              <a:rPr lang="en-US" sz="1600" dirty="0">
                <a:solidFill>
                  <a:schemeClr val="bg1"/>
                </a:solidFill>
                <a:latin typeface="Farah" pitchFamily="2" charset="-78"/>
                <a:cs typeface="Farah" pitchFamily="2" charset="-78"/>
              </a:rPr>
              <a:t>HOMESTAY SERVICES PROVIDED</a:t>
            </a:r>
          </a:p>
          <a:p>
            <a:pPr>
              <a:lnSpc>
                <a:spcPct val="150000"/>
              </a:lnSpc>
            </a:pPr>
            <a:r>
              <a:rPr lang="en-US" sz="1600" dirty="0">
                <a:solidFill>
                  <a:schemeClr val="bg1"/>
                </a:solidFill>
                <a:latin typeface="Farah" pitchFamily="2" charset="-78"/>
                <a:cs typeface="Farah" pitchFamily="2" charset="-78"/>
              </a:rPr>
              <a:t>ESL CULTURAL AND STUDY TOUR</a:t>
            </a:r>
          </a:p>
          <a:p>
            <a:endParaRPr lang="en-US" sz="1600" dirty="0">
              <a:solidFill>
                <a:schemeClr val="bg1"/>
              </a:solidFill>
              <a:latin typeface="Farah" pitchFamily="2" charset="-78"/>
              <a:cs typeface="Farah" pitchFamily="2" charset="-78"/>
            </a:endParaRPr>
          </a:p>
          <a:p>
            <a:r>
              <a:rPr lang="en-US" sz="1600" dirty="0">
                <a:solidFill>
                  <a:schemeClr val="bg1"/>
                </a:solidFill>
                <a:latin typeface="Farah" pitchFamily="2" charset="-78"/>
                <a:cs typeface="Farah" pitchFamily="2" charset="-78"/>
              </a:rPr>
              <a:t>WEEKEND VISITS TO TOP UNIVERSITIES!</a:t>
            </a:r>
          </a:p>
        </p:txBody>
      </p:sp>
      <p:pic>
        <p:nvPicPr>
          <p:cNvPr id="29" name="Picture 28" descr="A black check mark on a black background&#10;&#10;Description automatically generated">
            <a:extLst>
              <a:ext uri="{FF2B5EF4-FFF2-40B4-BE49-F238E27FC236}">
                <a16:creationId xmlns:a16="http://schemas.microsoft.com/office/drawing/2014/main" id="{7668D278-1A06-4448-B94A-B9C2AF7102A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80160" y="3599860"/>
            <a:ext cx="447969" cy="412971"/>
          </a:xfrm>
          <a:prstGeom prst="rect">
            <a:avLst/>
          </a:prstGeom>
        </p:spPr>
      </p:pic>
      <p:pic>
        <p:nvPicPr>
          <p:cNvPr id="39" name="Picture 38" descr="A black check mark on a black background&#10;&#10;Description automatically generated">
            <a:extLst>
              <a:ext uri="{FF2B5EF4-FFF2-40B4-BE49-F238E27FC236}">
                <a16:creationId xmlns:a16="http://schemas.microsoft.com/office/drawing/2014/main" id="{3FBC4DCE-5139-254B-9077-FAD3FE4F3CD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70528" y="4022405"/>
            <a:ext cx="447969" cy="412971"/>
          </a:xfrm>
          <a:prstGeom prst="rect">
            <a:avLst/>
          </a:prstGeom>
        </p:spPr>
      </p:pic>
      <p:pic>
        <p:nvPicPr>
          <p:cNvPr id="40" name="Picture 39" descr="A black check mark on a black background&#10;&#10;Description automatically generated">
            <a:extLst>
              <a:ext uri="{FF2B5EF4-FFF2-40B4-BE49-F238E27FC236}">
                <a16:creationId xmlns:a16="http://schemas.microsoft.com/office/drawing/2014/main" id="{39281390-B713-9148-98EE-65620903504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97333" y="4391806"/>
            <a:ext cx="447969" cy="412971"/>
          </a:xfrm>
          <a:prstGeom prst="rect">
            <a:avLst/>
          </a:prstGeom>
        </p:spPr>
      </p:pic>
      <p:pic>
        <p:nvPicPr>
          <p:cNvPr id="41" name="Picture 40" descr="A black check mark on a black background&#10;&#10;Description automatically generated">
            <a:extLst>
              <a:ext uri="{FF2B5EF4-FFF2-40B4-BE49-F238E27FC236}">
                <a16:creationId xmlns:a16="http://schemas.microsoft.com/office/drawing/2014/main" id="{4E8C714C-2D2C-6B47-BCCC-5884DA06237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80160" y="4848552"/>
            <a:ext cx="447969" cy="412971"/>
          </a:xfrm>
          <a:prstGeom prst="rect">
            <a:avLst/>
          </a:prstGeom>
        </p:spPr>
      </p:pic>
      <p:pic>
        <p:nvPicPr>
          <p:cNvPr id="42" name="Picture 41" descr="A black check mark on a black background&#10;&#10;Description automatically generated">
            <a:extLst>
              <a:ext uri="{FF2B5EF4-FFF2-40B4-BE49-F238E27FC236}">
                <a16:creationId xmlns:a16="http://schemas.microsoft.com/office/drawing/2014/main" id="{E4EAFC20-4D06-1046-9D5D-0FF67B9A049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80159" y="5276342"/>
            <a:ext cx="447969" cy="412971"/>
          </a:xfrm>
          <a:prstGeom prst="rect">
            <a:avLst/>
          </a:prstGeom>
        </p:spPr>
      </p:pic>
      <p:sp>
        <p:nvSpPr>
          <p:cNvPr id="43" name="Rectangle 42">
            <a:extLst>
              <a:ext uri="{FF2B5EF4-FFF2-40B4-BE49-F238E27FC236}">
                <a16:creationId xmlns:a16="http://schemas.microsoft.com/office/drawing/2014/main" id="{2CFC09FC-9A21-BA48-B9DD-E7595620B085}"/>
              </a:ext>
            </a:extLst>
          </p:cNvPr>
          <p:cNvSpPr/>
          <p:nvPr/>
        </p:nvSpPr>
        <p:spPr>
          <a:xfrm>
            <a:off x="0" y="6577632"/>
            <a:ext cx="12192000" cy="2970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550DEBFB-C777-5E41-87EE-F0DC55ABDB44}"/>
              </a:ext>
            </a:extLst>
          </p:cNvPr>
          <p:cNvSpPr txBox="1"/>
          <p:nvPr/>
        </p:nvSpPr>
        <p:spPr>
          <a:xfrm>
            <a:off x="8340250" y="6572250"/>
            <a:ext cx="2012315" cy="307777"/>
          </a:xfrm>
          <a:prstGeom prst="rect">
            <a:avLst/>
          </a:prstGeom>
          <a:noFill/>
        </p:spPr>
        <p:txBody>
          <a:bodyPr wrap="square" rtlCol="0">
            <a:spAutoFit/>
          </a:bodyPr>
          <a:lstStyle/>
          <a:p>
            <a:r>
              <a:rPr lang="en-US" sz="1400" dirty="0">
                <a:solidFill>
                  <a:schemeClr val="bg1"/>
                </a:solidFill>
              </a:rPr>
              <a:t>www.worldlifeedu.ca</a:t>
            </a:r>
          </a:p>
        </p:txBody>
      </p:sp>
      <p:sp>
        <p:nvSpPr>
          <p:cNvPr id="45" name="TextBox 44">
            <a:extLst>
              <a:ext uri="{FF2B5EF4-FFF2-40B4-BE49-F238E27FC236}">
                <a16:creationId xmlns:a16="http://schemas.microsoft.com/office/drawing/2014/main" id="{26EC440F-326A-E242-9335-B077F67BB110}"/>
              </a:ext>
            </a:extLst>
          </p:cNvPr>
          <p:cNvSpPr txBox="1"/>
          <p:nvPr/>
        </p:nvSpPr>
        <p:spPr>
          <a:xfrm>
            <a:off x="10109642" y="6572250"/>
            <a:ext cx="2082358" cy="307777"/>
          </a:xfrm>
          <a:prstGeom prst="rect">
            <a:avLst/>
          </a:prstGeom>
          <a:noFill/>
        </p:spPr>
        <p:txBody>
          <a:bodyPr wrap="square" rtlCol="0">
            <a:spAutoFit/>
          </a:bodyPr>
          <a:lstStyle/>
          <a:p>
            <a:r>
              <a:rPr lang="en-US" sz="1400" dirty="0">
                <a:solidFill>
                  <a:schemeClr val="bg1"/>
                </a:solidFill>
              </a:rPr>
              <a:t>@worldlifeeduca</a:t>
            </a:r>
          </a:p>
        </p:txBody>
      </p:sp>
    </p:spTree>
    <p:extLst>
      <p:ext uri="{BB962C8B-B14F-4D97-AF65-F5344CB8AC3E}">
        <p14:creationId xmlns:p14="http://schemas.microsoft.com/office/powerpoint/2010/main" val="256491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17000" b="-17000"/>
          </a:stretch>
        </a:blipFill>
        <a:effectLst/>
      </p:bgPr>
    </p:bg>
    <p:spTree>
      <p:nvGrpSpPr>
        <p:cNvPr id="1" name=""/>
        <p:cNvGrpSpPr/>
        <p:nvPr/>
      </p:nvGrpSpPr>
      <p:grpSpPr>
        <a:xfrm>
          <a:off x="0" y="0"/>
          <a:ext cx="0" cy="0"/>
          <a:chOff x="0" y="0"/>
          <a:chExt cx="0" cy="0"/>
        </a:xfrm>
      </p:grpSpPr>
      <p:pic>
        <p:nvPicPr>
          <p:cNvPr id="10" name="Picture 9" descr="A picture containing cartoon, graphics, graphic design, clipart&#10;&#10;Description automatically generated">
            <a:extLst>
              <a:ext uri="{FF2B5EF4-FFF2-40B4-BE49-F238E27FC236}">
                <a16:creationId xmlns:a16="http://schemas.microsoft.com/office/drawing/2014/main" id="{A7894C00-54E7-7243-B27D-9D7125560485}"/>
              </a:ext>
            </a:extLst>
          </p:cNvPr>
          <p:cNvPicPr>
            <a:picLocks noChangeAspect="1"/>
          </p:cNvPicPr>
          <p:nvPr/>
        </p:nvPicPr>
        <p:blipFill rotWithShape="1">
          <a:blip r:embed="rId3"/>
          <a:srcRect l="8616" t="12553" r="12121" b="10090"/>
          <a:stretch/>
        </p:blipFill>
        <p:spPr>
          <a:xfrm>
            <a:off x="10413999" y="0"/>
            <a:ext cx="1778001" cy="1778000"/>
          </a:xfrm>
          <a:prstGeom prst="rect">
            <a:avLst/>
          </a:prstGeom>
        </p:spPr>
      </p:pic>
      <p:sp>
        <p:nvSpPr>
          <p:cNvPr id="11" name="TextBox 10">
            <a:extLst>
              <a:ext uri="{FF2B5EF4-FFF2-40B4-BE49-F238E27FC236}">
                <a16:creationId xmlns:a16="http://schemas.microsoft.com/office/drawing/2014/main" id="{F1BAE360-ADEA-044C-B61F-E1E6D2CFDC75}"/>
              </a:ext>
            </a:extLst>
          </p:cNvPr>
          <p:cNvSpPr txBox="1"/>
          <p:nvPr/>
        </p:nvSpPr>
        <p:spPr>
          <a:xfrm>
            <a:off x="5240869" y="240500"/>
            <a:ext cx="2438398" cy="1107996"/>
          </a:xfrm>
          <a:prstGeom prst="rect">
            <a:avLst/>
          </a:prstGeom>
          <a:noFill/>
        </p:spPr>
        <p:txBody>
          <a:bodyPr wrap="square" rtlCol="0">
            <a:spAutoFit/>
          </a:bodyPr>
          <a:lstStyle/>
          <a:p>
            <a:r>
              <a:rPr lang="en-US" sz="6600" dirty="0">
                <a:latin typeface="Gabriola" pitchFamily="82" charset="0"/>
              </a:rPr>
              <a:t>Join Us</a:t>
            </a:r>
          </a:p>
        </p:txBody>
      </p:sp>
      <p:sp>
        <p:nvSpPr>
          <p:cNvPr id="12" name="TextBox 11">
            <a:extLst>
              <a:ext uri="{FF2B5EF4-FFF2-40B4-BE49-F238E27FC236}">
                <a16:creationId xmlns:a16="http://schemas.microsoft.com/office/drawing/2014/main" id="{27457D2E-9A16-CB4A-9212-6C787BA44E5C}"/>
              </a:ext>
            </a:extLst>
          </p:cNvPr>
          <p:cNvSpPr txBox="1"/>
          <p:nvPr/>
        </p:nvSpPr>
        <p:spPr>
          <a:xfrm>
            <a:off x="982136" y="1300946"/>
            <a:ext cx="10414000" cy="830997"/>
          </a:xfrm>
          <a:prstGeom prst="rect">
            <a:avLst/>
          </a:prstGeom>
          <a:noFill/>
        </p:spPr>
        <p:txBody>
          <a:bodyPr wrap="square" rtlCol="0">
            <a:spAutoFit/>
          </a:bodyPr>
          <a:lstStyle/>
          <a:p>
            <a:pPr algn="ctr"/>
            <a:r>
              <a:rPr lang="en-US" sz="2400" dirty="0">
                <a:latin typeface="Lucida Bright" panose="02040602050505020304" pitchFamily="18" charset="77"/>
              </a:rPr>
              <a:t>SUMMER OF 2024</a:t>
            </a:r>
          </a:p>
          <a:p>
            <a:pPr algn="ctr"/>
            <a:r>
              <a:rPr lang="en-US" sz="2400" dirty="0">
                <a:latin typeface="Lucida Bright" panose="02040602050505020304" pitchFamily="18" charset="77"/>
              </a:rPr>
              <a:t>MAKING LASTING CONNECTIONS WITH TEACHERS AND STUDENTS  </a:t>
            </a:r>
          </a:p>
        </p:txBody>
      </p:sp>
      <p:sp>
        <p:nvSpPr>
          <p:cNvPr id="13" name="Rectangle 12">
            <a:extLst>
              <a:ext uri="{FF2B5EF4-FFF2-40B4-BE49-F238E27FC236}">
                <a16:creationId xmlns:a16="http://schemas.microsoft.com/office/drawing/2014/main" id="{69DDE213-80EA-9E40-AA65-805A7324622C}"/>
              </a:ext>
            </a:extLst>
          </p:cNvPr>
          <p:cNvSpPr/>
          <p:nvPr/>
        </p:nvSpPr>
        <p:spPr>
          <a:xfrm>
            <a:off x="839248" y="2579553"/>
            <a:ext cx="7213600" cy="2409992"/>
          </a:xfrm>
          <a:prstGeom prst="rect">
            <a:avLst/>
          </a:prstGeom>
          <a:solidFill>
            <a:schemeClr val="accent2">
              <a:lumMod val="60000"/>
              <a:lumOff val="40000"/>
              <a:alpha val="39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1A0C959-0B3A-BC4C-834D-AACED901E799}"/>
              </a:ext>
            </a:extLst>
          </p:cNvPr>
          <p:cNvSpPr txBox="1"/>
          <p:nvPr/>
        </p:nvSpPr>
        <p:spPr>
          <a:xfrm>
            <a:off x="982135" y="2673568"/>
            <a:ext cx="6866467" cy="2246769"/>
          </a:xfrm>
          <a:prstGeom prst="rect">
            <a:avLst/>
          </a:prstGeom>
          <a:noFill/>
        </p:spPr>
        <p:txBody>
          <a:bodyPr wrap="square" rtlCol="0">
            <a:spAutoFit/>
          </a:bodyPr>
          <a:lstStyle/>
          <a:p>
            <a:r>
              <a:rPr lang="en-US" sz="2800" dirty="0">
                <a:solidFill>
                  <a:schemeClr val="bg1"/>
                </a:solidFill>
                <a:latin typeface="Gabriola" pitchFamily="82" charset="0"/>
              </a:rPr>
              <a:t>Make informed decisions as you assess and understand your future Academic and career options, as ‘Knowledge is Power’. We will equip you with the knowledge of Educational opportunities to be availed, as you travel and experience everything Canada has to offer!</a:t>
            </a:r>
          </a:p>
        </p:txBody>
      </p:sp>
      <p:sp>
        <p:nvSpPr>
          <p:cNvPr id="15" name="Rectangle 14">
            <a:extLst>
              <a:ext uri="{FF2B5EF4-FFF2-40B4-BE49-F238E27FC236}">
                <a16:creationId xmlns:a16="http://schemas.microsoft.com/office/drawing/2014/main" id="{30F3179A-DF4C-0147-80F5-D12C6A2691C4}"/>
              </a:ext>
            </a:extLst>
          </p:cNvPr>
          <p:cNvSpPr/>
          <p:nvPr/>
        </p:nvSpPr>
        <p:spPr>
          <a:xfrm>
            <a:off x="8758764" y="2583933"/>
            <a:ext cx="2878666" cy="2304422"/>
          </a:xfrm>
          <a:prstGeom prst="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B7B146-38A0-954E-B117-14683F53339C}"/>
              </a:ext>
            </a:extLst>
          </p:cNvPr>
          <p:cNvSpPr txBox="1"/>
          <p:nvPr/>
        </p:nvSpPr>
        <p:spPr>
          <a:xfrm>
            <a:off x="9368363" y="2673568"/>
            <a:ext cx="1659467" cy="369332"/>
          </a:xfrm>
          <a:prstGeom prst="rect">
            <a:avLst/>
          </a:prstGeom>
          <a:noFill/>
        </p:spPr>
        <p:txBody>
          <a:bodyPr wrap="square" rtlCol="0">
            <a:spAutoFit/>
          </a:bodyPr>
          <a:lstStyle/>
          <a:p>
            <a:pPr algn="ctr"/>
            <a:r>
              <a:rPr lang="en-US" dirty="0">
                <a:latin typeface="Lucida Bright" panose="02040602050505020304" pitchFamily="18" charset="77"/>
              </a:rPr>
              <a:t>AMENITIES</a:t>
            </a:r>
          </a:p>
        </p:txBody>
      </p:sp>
      <p:sp>
        <p:nvSpPr>
          <p:cNvPr id="17" name="TextBox 16">
            <a:extLst>
              <a:ext uri="{FF2B5EF4-FFF2-40B4-BE49-F238E27FC236}">
                <a16:creationId xmlns:a16="http://schemas.microsoft.com/office/drawing/2014/main" id="{7CE97D72-FC53-7044-B254-B6FAD25459D9}"/>
              </a:ext>
            </a:extLst>
          </p:cNvPr>
          <p:cNvSpPr txBox="1"/>
          <p:nvPr/>
        </p:nvSpPr>
        <p:spPr>
          <a:xfrm>
            <a:off x="8847663" y="3110169"/>
            <a:ext cx="2700865"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Lucida Bright" panose="02040602050505020304" pitchFamily="18" charset="77"/>
              </a:rPr>
              <a:t>Complementary WiFi Internet Access throughout Home Stay</a:t>
            </a:r>
          </a:p>
          <a:p>
            <a:pPr marL="285750" indent="-285750">
              <a:buFont typeface="Arial" panose="020B0604020202020204" pitchFamily="34" charset="0"/>
              <a:buChar char="•"/>
            </a:pPr>
            <a:r>
              <a:rPr lang="en-US" dirty="0">
                <a:latin typeface="Lucida Bright" panose="02040602050505020304" pitchFamily="18" charset="77"/>
              </a:rPr>
              <a:t>Meals Included</a:t>
            </a:r>
          </a:p>
        </p:txBody>
      </p:sp>
      <p:sp>
        <p:nvSpPr>
          <p:cNvPr id="18" name="Rectangle 17">
            <a:extLst>
              <a:ext uri="{FF2B5EF4-FFF2-40B4-BE49-F238E27FC236}">
                <a16:creationId xmlns:a16="http://schemas.microsoft.com/office/drawing/2014/main" id="{010E49BC-6FF0-154D-B020-3AD7268FD58C}"/>
              </a:ext>
            </a:extLst>
          </p:cNvPr>
          <p:cNvSpPr/>
          <p:nvPr/>
        </p:nvSpPr>
        <p:spPr>
          <a:xfrm>
            <a:off x="839248" y="5237396"/>
            <a:ext cx="7213600" cy="1474205"/>
          </a:xfrm>
          <a:prstGeom prst="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B35FCEF-92B2-054A-AB96-8DC65533A5ED}"/>
              </a:ext>
            </a:extLst>
          </p:cNvPr>
          <p:cNvSpPr txBox="1"/>
          <p:nvPr/>
        </p:nvSpPr>
        <p:spPr>
          <a:xfrm>
            <a:off x="1157818" y="5329305"/>
            <a:ext cx="6515100" cy="523220"/>
          </a:xfrm>
          <a:prstGeom prst="rect">
            <a:avLst/>
          </a:prstGeom>
          <a:noFill/>
        </p:spPr>
        <p:txBody>
          <a:bodyPr wrap="square" rtlCol="0">
            <a:spAutoFit/>
          </a:bodyPr>
          <a:lstStyle/>
          <a:p>
            <a:pPr algn="ctr"/>
            <a:r>
              <a:rPr lang="en-US" sz="2800" dirty="0">
                <a:latin typeface="Big Caslon Medium" panose="02000603090000020003" pitchFamily="2" charset="-79"/>
                <a:cs typeface="Big Caslon Medium" panose="02000603090000020003" pitchFamily="2" charset="-79"/>
              </a:rPr>
              <a:t>REGISTRATION IS NOW OPEN!</a:t>
            </a:r>
          </a:p>
        </p:txBody>
      </p:sp>
      <p:sp>
        <p:nvSpPr>
          <p:cNvPr id="20" name="Rectangle 19">
            <a:extLst>
              <a:ext uri="{FF2B5EF4-FFF2-40B4-BE49-F238E27FC236}">
                <a16:creationId xmlns:a16="http://schemas.microsoft.com/office/drawing/2014/main" id="{43DC38E4-77B3-5F42-96D7-D9CFDD0B41D9}"/>
              </a:ext>
            </a:extLst>
          </p:cNvPr>
          <p:cNvSpPr/>
          <p:nvPr/>
        </p:nvSpPr>
        <p:spPr>
          <a:xfrm>
            <a:off x="8754528" y="4957276"/>
            <a:ext cx="2878666" cy="1754326"/>
          </a:xfrm>
          <a:prstGeom prst="rect">
            <a:avLst/>
          </a:prstGeom>
          <a:solidFill>
            <a:schemeClr val="accent2">
              <a:lumMod val="60000"/>
              <a:lumOff val="40000"/>
              <a:alpha val="39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9826E50-744C-5C4F-BD79-D08B95A66D21}"/>
              </a:ext>
            </a:extLst>
          </p:cNvPr>
          <p:cNvSpPr txBox="1"/>
          <p:nvPr/>
        </p:nvSpPr>
        <p:spPr>
          <a:xfrm>
            <a:off x="8758764" y="4977990"/>
            <a:ext cx="2821522" cy="1754326"/>
          </a:xfrm>
          <a:prstGeom prst="rect">
            <a:avLst/>
          </a:prstGeom>
          <a:noFill/>
        </p:spPr>
        <p:txBody>
          <a:bodyPr wrap="square">
            <a:spAutoFit/>
          </a:bodyPr>
          <a:lstStyle/>
          <a:p>
            <a:r>
              <a:rPr lang="en-US" sz="1800" dirty="0">
                <a:solidFill>
                  <a:schemeClr val="bg1"/>
                </a:solidFill>
              </a:rPr>
              <a:t>CONTACT US:</a:t>
            </a:r>
          </a:p>
          <a:p>
            <a:r>
              <a:rPr lang="en-US" sz="1800" dirty="0">
                <a:solidFill>
                  <a:schemeClr val="bg1"/>
                </a:solidFill>
              </a:rPr>
              <a:t>E: </a:t>
            </a:r>
            <a:r>
              <a:rPr lang="en-US" sz="1800" dirty="0">
                <a:solidFill>
                  <a:schemeClr val="bg1"/>
                </a:solidFill>
                <a:hlinkClick r:id="rId4">
                  <a:extLst>
                    <a:ext uri="{A12FA001-AC4F-418D-AE19-62706E023703}">
                      <ahyp:hlinkClr xmlns:ahyp="http://schemas.microsoft.com/office/drawing/2018/hyperlinkcolor" val="tx"/>
                    </a:ext>
                  </a:extLst>
                </a:hlinkClick>
              </a:rPr>
              <a:t>admin@worldlifeedu.ca</a:t>
            </a:r>
            <a:endParaRPr lang="en-US" sz="1800" dirty="0">
              <a:solidFill>
                <a:schemeClr val="bg1"/>
              </a:solidFill>
            </a:endParaRPr>
          </a:p>
          <a:p>
            <a:r>
              <a:rPr lang="en-US" sz="1800" dirty="0">
                <a:solidFill>
                  <a:schemeClr val="bg1"/>
                </a:solidFill>
              </a:rPr>
              <a:t>T: +1 (416 – 219 – 4748)</a:t>
            </a:r>
          </a:p>
          <a:p>
            <a:r>
              <a:rPr lang="en-US" sz="1800" dirty="0">
                <a:solidFill>
                  <a:schemeClr val="bg1"/>
                </a:solidFill>
              </a:rPr>
              <a:t>WeChat ID: WLEC2012</a:t>
            </a:r>
          </a:p>
          <a:p>
            <a:r>
              <a:rPr lang="en-US" sz="1800" dirty="0">
                <a:solidFill>
                  <a:schemeClr val="bg1"/>
                </a:solidFill>
                <a:hlinkClick r:id="rId5">
                  <a:extLst>
                    <a:ext uri="{A12FA001-AC4F-418D-AE19-62706E023703}">
                      <ahyp:hlinkClr xmlns:ahyp="http://schemas.microsoft.com/office/drawing/2018/hyperlinkcolor" val="tx"/>
                    </a:ext>
                  </a:extLst>
                </a:hlinkClick>
              </a:rPr>
              <a:t>www.worldlifeedu.ca</a:t>
            </a:r>
            <a:endParaRPr lang="en-US" sz="1800" dirty="0">
              <a:solidFill>
                <a:schemeClr val="bg1"/>
              </a:solidFill>
            </a:endParaRPr>
          </a:p>
          <a:p>
            <a:r>
              <a:rPr lang="en-US" sz="1800" dirty="0">
                <a:solidFill>
                  <a:schemeClr val="bg1"/>
                </a:solidFill>
              </a:rPr>
              <a:t>Insta: @worldlifeeduca</a:t>
            </a:r>
            <a:endParaRPr lang="en-US" dirty="0">
              <a:solidFill>
                <a:schemeClr val="bg1"/>
              </a:solidFill>
            </a:endParaRPr>
          </a:p>
        </p:txBody>
      </p:sp>
      <p:sp>
        <p:nvSpPr>
          <p:cNvPr id="23" name="TextBox 22">
            <a:extLst>
              <a:ext uri="{FF2B5EF4-FFF2-40B4-BE49-F238E27FC236}">
                <a16:creationId xmlns:a16="http://schemas.microsoft.com/office/drawing/2014/main" id="{EAFB3566-120D-4D4C-83DC-F4C2BAC0CEBF}"/>
              </a:ext>
            </a:extLst>
          </p:cNvPr>
          <p:cNvSpPr txBox="1"/>
          <p:nvPr/>
        </p:nvSpPr>
        <p:spPr>
          <a:xfrm>
            <a:off x="1482192" y="6020453"/>
            <a:ext cx="5866352" cy="523220"/>
          </a:xfrm>
          <a:prstGeom prst="rect">
            <a:avLst/>
          </a:prstGeom>
          <a:noFill/>
        </p:spPr>
        <p:txBody>
          <a:bodyPr wrap="square" rtlCol="0">
            <a:spAutoFit/>
          </a:bodyPr>
          <a:lstStyle/>
          <a:p>
            <a:r>
              <a:rPr lang="en-US" sz="1400" dirty="0">
                <a:latin typeface="Lucida Bright" panose="02040602050505020304" pitchFamily="18" charset="77"/>
              </a:rPr>
              <a:t>FOR CORRESPONDANCE IN CHINESE, PLEASE CONTACT HARRIS. </a:t>
            </a:r>
          </a:p>
          <a:p>
            <a:r>
              <a:rPr lang="en-US" sz="1400" dirty="0">
                <a:latin typeface="Lucida Bright" panose="02040602050505020304" pitchFamily="18" charset="77"/>
              </a:rPr>
              <a:t>WeChat ID – WLEC2012 – </a:t>
            </a:r>
            <a:r>
              <a:rPr lang="en-US" sz="1400" b="1" dirty="0">
                <a:latin typeface="Lucida Bright" panose="02040602050505020304" pitchFamily="18" charset="77"/>
              </a:rPr>
              <a:t>Certificate will be Awarded to All</a:t>
            </a:r>
            <a:r>
              <a:rPr lang="en-US" sz="1400" dirty="0">
                <a:latin typeface="Lucida Bright" panose="02040602050505020304" pitchFamily="18" charset="77"/>
              </a:rPr>
              <a:t>.</a:t>
            </a:r>
          </a:p>
        </p:txBody>
      </p:sp>
    </p:spTree>
    <p:extLst>
      <p:ext uri="{BB962C8B-B14F-4D97-AF65-F5344CB8AC3E}">
        <p14:creationId xmlns:p14="http://schemas.microsoft.com/office/powerpoint/2010/main" val="271418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766</Words>
  <Application>Microsoft Office PowerPoint</Application>
  <PresentationFormat>Widescreen</PresentationFormat>
  <Paragraphs>133</Paragraphs>
  <Slides>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vt:i4>
      </vt:variant>
    </vt:vector>
  </HeadingPairs>
  <TitlesOfParts>
    <vt:vector size="17" baseType="lpstr">
      <vt:lpstr>Arial</vt:lpstr>
      <vt:lpstr>Big Caslon Medium</vt:lpstr>
      <vt:lpstr>Bodoni 72 Smallcaps Book</vt:lpstr>
      <vt:lpstr>Calibri</vt:lpstr>
      <vt:lpstr>Calibri Light</vt:lpstr>
      <vt:lpstr>Farah</vt:lpstr>
      <vt:lpstr>Gabriola</vt:lpstr>
      <vt:lpstr>Helvetica</vt:lpstr>
      <vt:lpstr>Lucida Bright</vt:lpstr>
      <vt:lpstr>Lucida Calligraphy</vt:lpstr>
      <vt:lpstr>Office Theme</vt:lpstr>
      <vt:lpstr>Summer Camp in Canada</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Camp in Canada</dc:title>
  <dc:creator>Lubna Zaidi</dc:creator>
  <cp:lastModifiedBy>Zehra Naqvi</cp:lastModifiedBy>
  <cp:revision>6</cp:revision>
  <dcterms:created xsi:type="dcterms:W3CDTF">2023-05-25T17:59:19Z</dcterms:created>
  <dcterms:modified xsi:type="dcterms:W3CDTF">2024-05-30T21:13:03Z</dcterms:modified>
</cp:coreProperties>
</file>